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256" r:id="rId2"/>
    <p:sldId id="257" r:id="rId3"/>
    <p:sldId id="258" r:id="rId4"/>
    <p:sldId id="269" r:id="rId5"/>
    <p:sldId id="270" r:id="rId6"/>
    <p:sldId id="271" r:id="rId7"/>
    <p:sldId id="273" r:id="rId8"/>
    <p:sldId id="274" r:id="rId9"/>
    <p:sldId id="275" r:id="rId10"/>
    <p:sldId id="276" r:id="rId11"/>
    <p:sldId id="277" r:id="rId12"/>
    <p:sldId id="280" r:id="rId13"/>
    <p:sldId id="279" r:id="rId14"/>
    <p:sldId id="284" r:id="rId15"/>
    <p:sldId id="281" r:id="rId16"/>
    <p:sldId id="282" r:id="rId17"/>
    <p:sldId id="283" r:id="rId18"/>
    <p:sldId id="285" r:id="rId19"/>
    <p:sldId id="286" r:id="rId20"/>
    <p:sldId id="295" r:id="rId21"/>
    <p:sldId id="287" r:id="rId22"/>
    <p:sldId id="288" r:id="rId23"/>
    <p:sldId id="289" r:id="rId24"/>
    <p:sldId id="290" r:id="rId25"/>
    <p:sldId id="291" r:id="rId26"/>
    <p:sldId id="292" r:id="rId27"/>
    <p:sldId id="293" r:id="rId28"/>
    <p:sldId id="294"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D97"/>
    <a:srgbClr val="0000CC"/>
    <a:srgbClr val="003635"/>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22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Citation to video: https://www.youtube.com/watch?v=9Y_e0ZZ2BKo</a:t>
            </a:r>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2381151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33E96-F078-4B3D-A8F4-F1AF21EBC3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7371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33E96-F078-4B3D-A8F4-F1AF21EBC3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6646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affirm that I have carried out my academic endeavors with full academic honesty.“ [Signed, Diep Vu]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33E96-F078-4B3D-A8F4-F1AF21EBC3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432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https://www.cnn.com/2015/01/19/world/taiwan-gamer-death/index.html</a:t>
            </a:r>
          </a:p>
        </p:txBody>
      </p:sp>
      <p:sp>
        <p:nvSpPr>
          <p:cNvPr id="4" name="Slide Number Placeholder 3"/>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229197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33E96-F078-4B3D-A8F4-F1AF21EBC3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099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http://samedaypapers.me/the-effects-of-computers-on-the-environment/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33E96-F078-4B3D-A8F4-F1AF21EBC3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9955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33E96-F078-4B3D-A8F4-F1AF21EBC3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0797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33E96-F078-4B3D-A8F4-F1AF21EBC3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1615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33E96-F078-4B3D-A8F4-F1AF21EBC3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5062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33E96-F078-4B3D-A8F4-F1AF21EBC3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761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https://auntyfaith.com/2019/02/28/top-5-negative-effects-of-technology-on-young-people/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33E96-F078-4B3D-A8F4-F1AF21EBC3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9078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67812" y="707923"/>
            <a:ext cx="7978879" cy="1592826"/>
          </a:xfrm>
          <a:noFill/>
          <a:effectLst>
            <a:outerShdw blurRad="50800" dist="38100" dir="2700000" algn="tl" rotWithShape="0">
              <a:prstClr val="black">
                <a:alpha val="40000"/>
              </a:prstClr>
            </a:outerShdw>
          </a:effectLst>
        </p:spPr>
        <p:txBody>
          <a:bodyPr>
            <a:normAutofit/>
          </a:bodyPr>
          <a:lstStyle>
            <a:lvl1pPr algn="r">
              <a:defRPr sz="3600">
                <a:solidFill>
                  <a:schemeClr val="tx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67814" y="2352366"/>
            <a:ext cx="8001000" cy="678426"/>
          </a:xfrm>
        </p:spPr>
        <p:txBody>
          <a:bodyPr>
            <a:normAutofit/>
          </a:bodyPr>
          <a:lstStyle>
            <a:lvl1pPr marL="0" indent="0" algn="r">
              <a:buNone/>
              <a:defRPr sz="2800" b="0" i="0">
                <a:solidFill>
                  <a:srgbClr val="FF0D9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069" y="298080"/>
            <a:ext cx="8259098" cy="763526"/>
          </a:xfrm>
        </p:spPr>
        <p:txBody>
          <a:bodyPr>
            <a:normAutofit/>
          </a:bodyPr>
          <a:lstStyle>
            <a:lvl1pPr algn="r">
              <a:defRPr sz="3600" baseline="0">
                <a:solidFill>
                  <a:schemeClr val="tx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64226"/>
            <a:ext cx="8246070" cy="3414249"/>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9480" y="613015"/>
            <a:ext cx="6283782" cy="725349"/>
          </a:xfrm>
        </p:spPr>
        <p:txBody>
          <a:bodyPr>
            <a:normAutofit/>
          </a:bodyPr>
          <a:lstStyle>
            <a:lvl1pPr algn="l">
              <a:defRPr sz="3600">
                <a:solidFill>
                  <a:schemeClr val="tx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437968"/>
            <a:ext cx="6304935" cy="325052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066" y="242149"/>
            <a:ext cx="8093365" cy="763525"/>
          </a:xfrm>
        </p:spPr>
        <p:txBody>
          <a:bodyPr>
            <a:normAutofit/>
          </a:bodyPr>
          <a:lstStyle>
            <a:lvl1pPr algn="r">
              <a:defRPr sz="3600" baseline="0">
                <a:solidFill>
                  <a:schemeClr val="tx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70258"/>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42655"/>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70258"/>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42655"/>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10/15/2019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7.jpg"/><Relationship Id="rId2" Type="http://schemas.openxmlformats.org/officeDocument/2006/relationships/hyperlink" Target="https://www.google.com/url?sa=i&amp;source=images&amp;cd=&amp;cad=rja&amp;uact=8&amp;ved=2ahUKEwjpgdGKrJ3lAhVpUt8KHX8EA5UQjRx6BAgBEAQ&amp;url=%2Furl%3Fsa%3Di%26source%3Dimages%26cd%3D%26ved%3D%26url%3Dhttp%253A%252F%252Fwww.ghanagrio.com%252Fnews%252F503667-ghana-post-introduces-new-updates-on-the-gps-app.html%26psig%3DAOvVaw2riUe0pKGDqT-Twkuf5HtQ%26ust%3D1571197266248546&amp;psig=AOvVaw2riUe0pKGDqT-Twkuf5HtQ&amp;ust=1571197266248546" TargetMode="External"/><Relationship Id="rId1" Type="http://schemas.openxmlformats.org/officeDocument/2006/relationships/slideLayout" Target="../slideLayouts/slideLayout6.xml"/><Relationship Id="rId6" Type="http://schemas.openxmlformats.org/officeDocument/2006/relationships/hyperlink" Target="https://www.google.com/url?sa=i&amp;source=images&amp;cd=&amp;ved=2ahUKEwjntruirJ3lAhXmQ98KHXrQABAQjRx6BAgBEAQ&amp;url=https%3A%2F%2Fwww.istockphoto.com%2Fphotos%2Fairline-boarding-pass-tickets-isolated-on-white&amp;psig=AOvVaw2My5ZMO4UdQnuXdVL6pbaE&amp;ust=1571197314883556" TargetMode="External"/><Relationship Id="rId5" Type="http://schemas.openxmlformats.org/officeDocument/2006/relationships/image" Target="../media/image16.jpg"/><Relationship Id="rId4" Type="http://schemas.openxmlformats.org/officeDocument/2006/relationships/hyperlink" Target="https://www.google.com/url?sa=i&amp;source=images&amp;cd=&amp;ved=2ahUKEwjXi7m5rJ3lAhXKg-AKHS0lD6EQjRx6BAgBEAQ&amp;url=https%3A%2F%2Fthetourismmagazine.blogspot.com%2F&amp;psig=AOvVaw3eHEdU1iGbyyLsP8XymQ-Y&amp;ust=157119735693250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google.com/url?sa=i&amp;source=images&amp;cd=&amp;ved=2ahUKEwjUsKzUrZ3lAhUxUt8KHQKyAYkQjRx6BAgBEAQ&amp;url=https%3A%2F%2Fwww.cmu.edu%2Fentertainment-analytics%2Ftechnology-impact-on-the-entertainment-industry%2Findex.html&amp;psig=AOvVaw2mQ6mJ-0PbbgwKVhhlzNvP&amp;ust=1571197439681417" TargetMode="Externa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hyperlink" Target="https://www.google.com/url?sa=i&amp;source=images&amp;cd=&amp;ved=2ahUKEwig5M2IrZ3lAhWiSt8KHfxZCgoQjRx6BAgBEAQ&amp;url=https%3A%2F%2Fvulcanpost.com%2F635794%2Ftech-future-entertainment-options%2F&amp;psig=AOvVaw0NVPww4EXGpvtFU30YtO9F&amp;ust=157119752533087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google.com/url?sa=i&amp;source=images&amp;cd=&amp;ved=2ahUKEwi99KSerp3lAhWvY98KHd3QBHQQjRx6BAgBEAQ&amp;url=https%3A%2F%2Fwww.wearable-technologies.com%2Fgadget-of-the-month%2F&amp;psig=AOvVaw2qCy5Yj-MOn4iusCtr64Xr&amp;ust=1571197842708550" TargetMode="Externa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hyperlink" Target="https://www.google.com/url?sa=i&amp;source=images&amp;cd=&amp;ved=2ahUKEwj8rcCFrp3lAhWpd98KHTK-CGMQjRx6BAgBEAQ&amp;url=http%3A%2F%2Fbluemoonadv.com%2Ftechnology-associated-medical-errors.html&amp;psig=AOvVaw05W797iWi91vANVymKYvS5&amp;ust=157119779294095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www.google.com/url?sa=i&amp;source=images&amp;cd=&amp;ved=2ahUKEwjEqczRr53lAhWPmeAKHeuHAPkQjRx6BAgBEAQ&amp;url=https%3A%2F%2Fartoonsinn.com%2F2019%2F02%2F25%2Fjust-another-day%2F&amp;psig=AOvVaw3KeQgleCUcZAgYsgKyb14J&amp;ust=1571198214876062" TargetMode="External"/><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hyperlink" Target="https://www.google.com/url?sa=i&amp;source=images&amp;cd=&amp;ved=2ahUKEwjikPqAsJ3lAhXjm-AKHSHuCd8QjRx6BAgBEAQ&amp;url=http%3A%2F%2Fkuchenet.access.ly%2Fbad-effect-of-modern-technology.html&amp;psig=AOvVaw3622i3U0nF6WjG9CXkzAdu&amp;ust=157119831908544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hyperlink" Target="https://www.google.com/url?sa=i&amp;source=images&amp;cd=&amp;ved=2ahUKEwiAt9eQt53lAhWLm1kKHVijBpYQjRx6BAgBEAQ&amp;url=https%3A%2F%2Fwww.thenational.ae%2Flifestyle%2Fwellbeing%2Fback-pain-causes-effects-and-solutions-1.190033%3FvideoId%3D5771275459001&amp;psig=AOvVaw1nDygBeHcA8FJjWisZmHRx&amp;ust=1571200053518594" TargetMode="External"/><Relationship Id="rId13"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6.png"/><Relationship Id="rId12" Type="http://schemas.openxmlformats.org/officeDocument/2006/relationships/hyperlink" Target="https://www.google.com/url?sa=i&amp;source=images&amp;cd=&amp;ved=2ahUKEwicu4OYt53lAhXCqlkKHTDADPwQjRx6BAgBEAQ&amp;url=https%3A%2F%2Fcoreptla.com%2Fsuffering-with-back-pain-check-your-posture%2F&amp;psig=AOvVaw1nDygBeHcA8FJjWisZmHRx&amp;ust=1571200053518594" TargetMode="External"/><Relationship Id="rId2" Type="http://schemas.openxmlformats.org/officeDocument/2006/relationships/hyperlink" Target="https://www.google.com/url?sa=i&amp;source=images&amp;cd=&amp;ved=2ahUKEwi7vOjPsp3lAhUizlkKHYDBAQQQjRx6BAgBEAQ&amp;url=https%3A%2F%2Freporter.rit.edu%2Fsports%2Fdepriving-sleep-deprivation&amp;psig=AOvVaw2G9ksxbhu7Aw86rFboyhi4&amp;ust=1571199023736729" TargetMode="External"/><Relationship Id="rId1" Type="http://schemas.openxmlformats.org/officeDocument/2006/relationships/slideLayout" Target="../slideLayouts/slideLayout6.xml"/><Relationship Id="rId6" Type="http://schemas.openxmlformats.org/officeDocument/2006/relationships/hyperlink" Target="https://www.google.com/url?sa=i&amp;source=images&amp;cd=&amp;ved=2ahUKEwiUi72It53lAhWlzlkKHapVAAEQjRx6BAgBEAQ&amp;url=https%3A%2F%2Fwww.choicepain.com%2Fblog%2Fthe-dangers-of-tech-neck&amp;psig=AOvVaw1nDygBeHcA8FJjWisZmHRx&amp;ust=1571200053518594" TargetMode="External"/><Relationship Id="rId11" Type="http://schemas.openxmlformats.org/officeDocument/2006/relationships/image" Target="../media/image28.png"/><Relationship Id="rId5" Type="http://schemas.openxmlformats.org/officeDocument/2006/relationships/image" Target="../media/image25.jpg"/><Relationship Id="rId10" Type="http://schemas.openxmlformats.org/officeDocument/2006/relationships/hyperlink" Target="https://www.google.com/url?sa=i&amp;source=images&amp;cd=&amp;ved=2ahUKEwi-2rzxtp3lAhUHvlkKHXpuBQEQjRx6BAgBEAQ&amp;url=https%3A%2F%2Fwww.psychologytoday.com%2Fus%2Fblog%2Fmental-wealth%2F201312%2Foverlooked-factor-in-the-childhood-obesity-epidemic&amp;psig=AOvVaw2gGP786ODi3PbTg_xlJCJp&amp;ust=1571200162201227" TargetMode="External"/><Relationship Id="rId4" Type="http://schemas.openxmlformats.org/officeDocument/2006/relationships/hyperlink" Target="https://www.google.com/url?sa=i&amp;source=images&amp;cd=&amp;ved=2ahUKEwi8l9ids53lAhXjp1kKHcH6Df4QjRx6BAgBEAQ&amp;url=http%3A%2F%2Fwww.remoteleadershipinstitute.com%2Ffiles%2FPMIwebinar3challenges.pdf&amp;psig=AOvVaw0gNMdzdFzA4AG-9Y9xPBA4&amp;ust=1571199184812450" TargetMode="Externa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hyperlink" Target="https://www.google.com/url?sa=i&amp;source=images&amp;cd=&amp;cad=rja&amp;uact=8&amp;ved=2ahUKEwiWqJqUtZ3lAhUrvlkKHYSCDwIQjRx6BAgBEAQ&amp;url=http%3A%2F%2Fwww.keywordbasket.com%2FbmVnYXRpdmUgc29jaWFsIG1lZGlh%2F&amp;psig=AOvVaw356SZ5kmeGDmmQRtMN37NA&amp;ust=1571199698051287" TargetMode="External"/><Relationship Id="rId7" Type="http://schemas.openxmlformats.org/officeDocument/2006/relationships/hyperlink" Target="https://www.google.com/url?sa=i&amp;source=images&amp;cd=&amp;ved=2ahUKEwiQgrGttZ3lAhWjp1kKHSn2CNwQjRx6BAgBEAQ&amp;url=https%3A%2F%2Fbaomoi.com%2Fnghien-game-tuoi-hoc-duong-de-mac-roi-loan-tam-ly%2Fc%2F30832782.epi&amp;psig=AOvVaw0E3LXPOJsuw7yiDOwuNoWB&amp;ust=1571199738533117"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hyperlink" Target="https://www.google.com/url?sa=i&amp;source=images&amp;cd=&amp;ved=2ahUKEwjai6_WtZ3lAhUItlkKHQihCwEQjRx6BAgBEAQ&amp;url=https%3A%2F%2Fwww.quora.com%2FHas-social-media-become-socially-destructive&amp;psig=AOvVaw0FxMLJtS-OX3ppVe5PpeSy&amp;ust=1571199841970989" TargetMode="External"/><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hyperlink" Target="https://www.google.com/url?sa=i&amp;source=images&amp;cd=&amp;ved=2ahUKEwie7bWUu53lAhXNwFkKHczND9MQjRx6BAgBEAQ&amp;url=http%3A%2F%2Fsd.harunyahya.com%2Fgallery%2Fview%2Fid%2F38%2Fname%2FEnvironmental_Pollution&amp;psig=AOvVaw3a7OY8UEvojdlvtLIuvxc6&amp;ust=1571201275858325" TargetMode="External"/><Relationship Id="rId7" Type="http://schemas.openxmlformats.org/officeDocument/2006/relationships/hyperlink" Target="https://www.google.com/url?sa=i&amp;source=images&amp;cd=&amp;ved=2ahUKEwiIv_yyu53lAhXns1kKHVcTChUQjRx6BAgBEAQ&amp;url=http%3A%2F%2Famberbaltics.com%2F10-astonishing-eiffel-tower-christmas-lights%2Feiffel-tower-light-show-in-paris-france%2F&amp;psig=AOvVaw1RNX1LDOltazCK6IyRuMsu&amp;ust=1571201378156409"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4.jpg"/><Relationship Id="rId5" Type="http://schemas.openxmlformats.org/officeDocument/2006/relationships/hyperlink" Target="https://www.google.com/url?sa=i&amp;source=images&amp;cd=&amp;ved=2ahUKEwiO9dSiu53lAhWIzlkKHf-0DwQQjRx6BAgBEAQ&amp;url=http%3A%2F%2Fjunklaptopbuyer.blogspot.com%2F&amp;psig=AOvVaw2jAqDLnXVpuzn7VO3s3kW0&amp;ust=1571201342605022" TargetMode="External"/><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google.com/url?sa=i&amp;source=images&amp;cd=&amp;ved=2ahUKEwjvt96O1J_lAhUKTN8KHS5VAbUQjRx6BAgBEAQ&amp;url=https%3A%2F%2Fsteemit.com%2Ftechnology%2F%40samminator%2Fwill-technological-advancement-create-flaws-in-human-evolution-concept-of-induced-adaptation-daa016744ce3f&amp;psig=AOvVaw2ecjgkaNyfRpcdv7SuHrIE&amp;ust=1571276728055452"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google.com/url?sa=i&amp;source=images&amp;cd=&amp;ved=2ahUKEwiy46Ox1J_lAhUjm-AKHRzkDagQjRx6BAgBEAQ&amp;url=https%3A%2F%2Fwww.cwims.com%2Fgeneral%2F10-ways-to-use-technology-to-increase-productivity%2F&amp;psig=AOvVaw0vmXPJCYRCjZra0cIQtyNP&amp;ust=1571276805321441"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google.com/url?sa=i&amp;source=images&amp;cd=&amp;ved=2ahUKEwiDlZn11J_lAhXlnuAKHaqrBC4QjRx6BAgBEAQ&amp;url=https%3A%2F%2Fwww.technologyreview.com%2Fs%2F538401%2Fwho-will-own-the-robots%2F&amp;psig=AOvVaw3QSq5WG_TvOMJvV7SbyciX&amp;ust=1571276934244597"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google.com/url?sa=i&amp;source=images&amp;cd=&amp;ved=2ahUKEwiat8WoqJ_lAhWLFxQKHWO4CocQjRx6BAgBEAQ&amp;url=http%3A%2F%2Fblog.techadvance.ng%2F2018%2F08%2Fthe-future-of-technology.html&amp;psig=AOvVaw1Bv_1MYVO3-ldd2KWelrea&amp;ust=1571264973924648" TargetMode="External"/><Relationship Id="rId7" Type="http://schemas.openxmlformats.org/officeDocument/2006/relationships/hyperlink" Target="https://www.google.com/url?sa=i&amp;source=images&amp;cd=&amp;ved=2ahUKEwjrgI-DqJ_lAhUHAWMBHU08BssQjRx6BAgBEAQ&amp;url=https%3A%2F%2Fblog.nus.edu.sg%2Fg207%2F2013%2F03%2F20%2Fhow-information-technology-is-destroying-human-interaction%2F&amp;psig=AOvVaw2GoZLrQpRdKZ0PPg0273Ig&amp;ust=1571264800188907"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0.JPG"/><Relationship Id="rId5" Type="http://schemas.openxmlformats.org/officeDocument/2006/relationships/hyperlink" Target="https://www.google.com/url?sa=i&amp;source=images&amp;cd=&amp;ved=2ahUKEwjEi56XqJ_lAhXYAmMBHdK1AMoQjRx6BAgBEAQ&amp;url=https%3A%2F%2Fwww.buzzfeed.com%2Fsjlewinter%2F15-types-of-highly-irritating-text-messages-emh7&amp;psig=AOvVaw0Q5U6KqejVdqe8aULi9AQX&amp;ust=1571264934115701" TargetMode="External"/><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google.com/url?sa=i&amp;source=images&amp;cd=&amp;ved=2ahUKEwjq072-yJ_lAhWrd98KHRbSDdAQjRx6BAgBEAQ&amp;url=https%3A%2F%2Fwww.health.harvard.edu%2Fpreventing-cyberbullying&amp;psig=AOvVaw0kB1E_dxXkriwuujPRVFli&amp;ust=1571273596312869" TargetMode="External"/><Relationship Id="rId7" Type="http://schemas.openxmlformats.org/officeDocument/2006/relationships/hyperlink" Target="https://www.google.com/url?sa=i&amp;source=images&amp;cd=&amp;ved=2ahUKEwizntXpyJ_lAhWqmOAKHfGWAFEQjRx6BAgBEAQ&amp;url=https%3A%2F%2Ftech.co%2Fnews%2Ftop-online-scams-to-avoid-in-september-2018-09&amp;psig=AOvVaw0saeH98f5pWNowTkdB_ZNf&amp;ust=1571273700227459"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hyperlink" Target="https://www.google.com/url?sa=i&amp;source=images&amp;cd=&amp;ved=2ahUKEwiA68zOyJ_lAhVRiOAKHVOJCsYQjRx6BAgBEAQ&amp;url=https%3A%2F%2Fkidshelpline.com.au%2Fparents%2Fissues%2Fcyberbullying&amp;psig=AOvVaw0kB1E_dxXkriwuujPRVFli&amp;ust=1571273596312869" TargetMode="Externa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hyperlink" Target="http://www.mediafactory.org.au/olivia-windsor/2013/09/22/week-9-reading-culture-and-technology/comment-page-1/"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hyperlink" Target="https://www.google.com/url?sa=i&amp;source=images&amp;cd=&amp;ved=2ahUKEwj3mvTfyp_lAhWlVt8KHbnOD7QQjRx6BAgBEAQ&amp;url=https%3A%2F%2Fafb.org%2Fblindness-and-low-vision%2Fusing-technology%2Fusing-technology-reading-solutions-people-visual-1&amp;psig=AOvVaw3FLaxNm-zbXt0q0NEyzskr&amp;ust=1571274184814006" TargetMode="Externa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myessaypoint.com/how-technology-effects-our-society"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www.google.com/url?sa=i&amp;source=images&amp;cd=&amp;ved=2ahUKEwix-Mmoo53lAhUNd98KHRLpD58QjRx6BAgBEAQ&amp;url=https%3A%2F%2Fpearlbuckcenter.com%2Fpositive-impact%2F&amp;psig=AOvVaw14bMS5BBZHh68Nme_yxMy7&amp;ust=1571194909764768" TargetMode="Externa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hyperlink" Target="https://www.google.com/url?sa=i&amp;source=images&amp;cd=&amp;ved=2ahUKEwip5Li2o53lAhXplOAKHTx8D1sQjRx6BAgBEAQ&amp;url=https%3A%2F%2Fmyessaypoint.com%2Fpositive-effects-of-technologogy-on-our-lives&amp;psig=AOvVaw1mLqFQLeepOB1UN8isdSeH&amp;ust=157119494285422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blog.ganconference.com/2015/10/what-is-unified-communications-1.html" TargetMode="Externa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hyperlink" Target="https://www.google.com/url?sa=i&amp;source=images&amp;cd=&amp;ved=2ahUKEwihnv2Fpp3lAhWrTd8KHa63CaQQjRx6BAgBEAQ&amp;url=http%3A%2F%2Fsecret-mind-blog.blogspot.com%2F2011%2F10%2F&amp;psig=AOvVaw19hxwpaTOzfb9RwACTuGXq&amp;ust=157119564611631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www.google.com/url?sa=i&amp;source=images&amp;cd=&amp;ved=2ahUKEwjR-OTSqZ3lAhUKhOAKHW7dCigQjRx6BAgBEAQ&amp;url=https%3A%2F%2Fhomebasedpublisher.com%2Fwp-content%2Fuploads%2F2017%2F06%2F&amp;psig=AOvVaw3BGrMX6JljS2pct8gjVaxp&amp;ust=1571196612920105" TargetMode="External"/><Relationship Id="rId3" Type="http://schemas.openxmlformats.org/officeDocument/2006/relationships/image" Target="../media/image11.jpg"/><Relationship Id="rId7" Type="http://schemas.openxmlformats.org/officeDocument/2006/relationships/image" Target="../media/image13.jpg"/><Relationship Id="rId2" Type="http://schemas.openxmlformats.org/officeDocument/2006/relationships/hyperlink" Target="https://www.google.com/url?sa=i&amp;source=images&amp;cd=&amp;ved=2ahUKEwjrwsz9qZ3lAhVJh-AKHb0CDJ4QjRx6BAgBEAQ&amp;url=http%3A%2F%2Ffemhtpt.tchrnoteschools.com%2Fgallary.html&amp;psig=AOvVaw1d6eSdIm_gMdR4Y3aNKCDI&amp;ust=1571196697437535" TargetMode="External"/><Relationship Id="rId1" Type="http://schemas.openxmlformats.org/officeDocument/2006/relationships/slideLayout" Target="../slideLayouts/slideLayout6.xml"/><Relationship Id="rId6" Type="http://schemas.openxmlformats.org/officeDocument/2006/relationships/hyperlink" Target="https://www.google.com/url?sa=i&amp;source=images&amp;cd=&amp;ved=2ahUKEwiAmviRqp3lAhUMmeAKHSbMBo0QjRx6BAgBEAQ&amp;url=https%3A%2F%2Ftekshapers.com%2Fblog&amp;psig=AOvVaw1n4yIX5EoO_X-52V8U-PkO&amp;ust=1571196745218734" TargetMode="External"/><Relationship Id="rId5" Type="http://schemas.openxmlformats.org/officeDocument/2006/relationships/image" Target="../media/image12.jpg"/><Relationship Id="rId4" Type="http://schemas.openxmlformats.org/officeDocument/2006/relationships/hyperlink" Target="https://www.google.com/url?sa=i&amp;source=images&amp;cd=&amp;ved=2ahUKEwiEp97oqZ3lAhUBSN8KHRvTAIcQjRx6BAgBEAQ&amp;url=https%3A%2F%2Fmedium.com%2F%40MmakiJ%2Fmarrying-technology-and-home-language-boosts-maths-and-science-learning-efcc1132f043&amp;psig=AOvVaw2-L0KTYDKL4PvwcVo_VlzR&amp;ust=1571196655556389" TargetMode="External"/><Relationship Id="rId9"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8651" y="678425"/>
            <a:ext cx="6569206" cy="1659188"/>
          </a:xfrm>
        </p:spPr>
        <p:txBody>
          <a:bodyPr>
            <a:normAutofit/>
          </a:bodyPr>
          <a:lstStyle/>
          <a:p>
            <a:r>
              <a:rPr lang="en-US" b="1" dirty="0"/>
              <a:t>IMPACTS OF TECHNOLOGY</a:t>
            </a:r>
          </a:p>
        </p:txBody>
      </p:sp>
      <p:sp>
        <p:nvSpPr>
          <p:cNvPr id="3" name="Subtitle 2"/>
          <p:cNvSpPr>
            <a:spLocks noGrp="1"/>
          </p:cNvSpPr>
          <p:nvPr>
            <p:ph type="subTitle" idx="1"/>
          </p:nvPr>
        </p:nvSpPr>
        <p:spPr>
          <a:xfrm>
            <a:off x="1192218" y="1841707"/>
            <a:ext cx="7875639" cy="730043"/>
          </a:xfrm>
        </p:spPr>
        <p:txBody>
          <a:bodyPr/>
          <a:lstStyle/>
          <a:p>
            <a:r>
              <a:rPr lang="en-US" dirty="0">
                <a:solidFill>
                  <a:schemeClr val="tx1"/>
                </a:solidFill>
              </a:rPr>
              <a:t>by Diep Vu (Emma)</a:t>
            </a:r>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pic>
        <p:nvPicPr>
          <p:cNvPr id="7" name="Content Placeholder 6">
            <a:hlinkClick r:id="rId2"/>
            <a:extLst>
              <a:ext uri="{FF2B5EF4-FFF2-40B4-BE49-F238E27FC236}">
                <a16:creationId xmlns:a16="http://schemas.microsoft.com/office/drawing/2014/main" id="{BEA56F47-3374-4CDE-AF19-AA6EE4E631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 y="1295289"/>
            <a:ext cx="3084173" cy="3848211"/>
          </a:xfrm>
        </p:spPr>
      </p:pic>
      <p:pic>
        <p:nvPicPr>
          <p:cNvPr id="10" name="Picture 9">
            <a:hlinkClick r:id="rId4"/>
            <a:extLst>
              <a:ext uri="{FF2B5EF4-FFF2-40B4-BE49-F238E27FC236}">
                <a16:creationId xmlns:a16="http://schemas.microsoft.com/office/drawing/2014/main" id="{79B7AAAC-F487-44F7-9ED3-5A0BD960E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2990" y="1268318"/>
            <a:ext cx="3611010" cy="3875181"/>
          </a:xfrm>
          <a:prstGeom prst="rect">
            <a:avLst/>
          </a:prstGeom>
        </p:spPr>
      </p:pic>
      <p:pic>
        <p:nvPicPr>
          <p:cNvPr id="12" name="Picture 11">
            <a:hlinkClick r:id="rId6"/>
            <a:extLst>
              <a:ext uri="{FF2B5EF4-FFF2-40B4-BE49-F238E27FC236}">
                <a16:creationId xmlns:a16="http://schemas.microsoft.com/office/drawing/2014/main" id="{749F9FAC-92AF-4523-A3D2-0FEDC91BE6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4172" y="1259706"/>
            <a:ext cx="2615959" cy="3883794"/>
          </a:xfrm>
          <a:prstGeom prst="rect">
            <a:avLst/>
          </a:prstGeom>
        </p:spPr>
      </p:pic>
    </p:spTree>
    <p:extLst>
      <p:ext uri="{BB962C8B-B14F-4D97-AF65-F5344CB8AC3E}">
        <p14:creationId xmlns:p14="http://schemas.microsoft.com/office/powerpoint/2010/main" val="3073580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sp>
        <p:nvSpPr>
          <p:cNvPr id="3" name="Content Placeholder 2">
            <a:extLst>
              <a:ext uri="{FF2B5EF4-FFF2-40B4-BE49-F238E27FC236}">
                <a16:creationId xmlns:a16="http://schemas.microsoft.com/office/drawing/2014/main" id="{5F72447E-FF7F-4CFF-859F-537AC96C7A71}"/>
              </a:ext>
            </a:extLst>
          </p:cNvPr>
          <p:cNvSpPr>
            <a:spLocks noGrp="1"/>
          </p:cNvSpPr>
          <p:nvPr>
            <p:ph sz="half" idx="2"/>
          </p:nvPr>
        </p:nvSpPr>
        <p:spPr>
          <a:xfrm>
            <a:off x="338048" y="1441677"/>
            <a:ext cx="8476343" cy="3413051"/>
          </a:xfrm>
        </p:spPr>
        <p:txBody>
          <a:bodyPr>
            <a:normAutofit/>
          </a:bodyPr>
          <a:lstStyle/>
          <a:p>
            <a:pPr marL="0" indent="0" algn="just">
              <a:lnSpc>
                <a:spcPct val="150000"/>
              </a:lnSpc>
              <a:buNone/>
            </a:pPr>
            <a:r>
              <a:rPr lang="en-US" b="1" dirty="0"/>
              <a:t>Entertainment: </a:t>
            </a:r>
          </a:p>
          <a:p>
            <a:pPr algn="just">
              <a:lnSpc>
                <a:spcPct val="150000"/>
              </a:lnSpc>
            </a:pPr>
            <a:r>
              <a:rPr lang="en-US" sz="2000" dirty="0"/>
              <a:t>Computers enable us with a wider range of entertainment such as interactive games, movies, etc.</a:t>
            </a:r>
          </a:p>
          <a:p>
            <a:pPr algn="just">
              <a:lnSpc>
                <a:spcPct val="150000"/>
              </a:lnSpc>
            </a:pPr>
            <a:endParaRPr lang="en-US" sz="2000" dirty="0"/>
          </a:p>
        </p:txBody>
      </p:sp>
      <p:pic>
        <p:nvPicPr>
          <p:cNvPr id="2" name="Picture 1">
            <a:hlinkClick r:id="rId2"/>
            <a:extLst>
              <a:ext uri="{FF2B5EF4-FFF2-40B4-BE49-F238E27FC236}">
                <a16:creationId xmlns:a16="http://schemas.microsoft.com/office/drawing/2014/main" id="{83D76820-687D-486D-8CCB-2B7F91313131}"/>
              </a:ext>
            </a:extLst>
          </p:cNvPr>
          <p:cNvPicPr>
            <a:picLocks noChangeAspect="1"/>
          </p:cNvPicPr>
          <p:nvPr/>
        </p:nvPicPr>
        <p:blipFill>
          <a:blip r:embed="rId3"/>
          <a:stretch>
            <a:fillRect/>
          </a:stretch>
        </p:blipFill>
        <p:spPr>
          <a:xfrm>
            <a:off x="0" y="3094074"/>
            <a:ext cx="4179860" cy="2049426"/>
          </a:xfrm>
          <a:prstGeom prst="rect">
            <a:avLst/>
          </a:prstGeom>
        </p:spPr>
      </p:pic>
      <p:pic>
        <p:nvPicPr>
          <p:cNvPr id="5" name="Picture 4">
            <a:hlinkClick r:id="rId4"/>
            <a:extLst>
              <a:ext uri="{FF2B5EF4-FFF2-40B4-BE49-F238E27FC236}">
                <a16:creationId xmlns:a16="http://schemas.microsoft.com/office/drawing/2014/main" id="{4E953952-C59D-4ACC-A62D-57947C199256}"/>
              </a:ext>
            </a:extLst>
          </p:cNvPr>
          <p:cNvPicPr>
            <a:picLocks noChangeAspect="1"/>
          </p:cNvPicPr>
          <p:nvPr/>
        </p:nvPicPr>
        <p:blipFill>
          <a:blip r:embed="rId5"/>
          <a:stretch>
            <a:fillRect/>
          </a:stretch>
        </p:blipFill>
        <p:spPr>
          <a:xfrm>
            <a:off x="4179861" y="3094074"/>
            <a:ext cx="4980246" cy="2049426"/>
          </a:xfrm>
          <a:prstGeom prst="rect">
            <a:avLst/>
          </a:prstGeom>
        </p:spPr>
      </p:pic>
    </p:spTree>
    <p:extLst>
      <p:ext uri="{BB962C8B-B14F-4D97-AF65-F5344CB8AC3E}">
        <p14:creationId xmlns:p14="http://schemas.microsoft.com/office/powerpoint/2010/main" val="1177792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ircle(in)">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sp>
        <p:nvSpPr>
          <p:cNvPr id="3" name="Content Placeholder 2">
            <a:extLst>
              <a:ext uri="{FF2B5EF4-FFF2-40B4-BE49-F238E27FC236}">
                <a16:creationId xmlns:a16="http://schemas.microsoft.com/office/drawing/2014/main" id="{5F72447E-FF7F-4CFF-859F-537AC96C7A71}"/>
              </a:ext>
            </a:extLst>
          </p:cNvPr>
          <p:cNvSpPr>
            <a:spLocks noGrp="1"/>
          </p:cNvSpPr>
          <p:nvPr>
            <p:ph sz="half" idx="2"/>
          </p:nvPr>
        </p:nvSpPr>
        <p:spPr>
          <a:xfrm>
            <a:off x="338048" y="1367249"/>
            <a:ext cx="8476343" cy="3413051"/>
          </a:xfrm>
        </p:spPr>
        <p:txBody>
          <a:bodyPr>
            <a:normAutofit/>
          </a:bodyPr>
          <a:lstStyle/>
          <a:p>
            <a:pPr marL="0" indent="0" algn="just">
              <a:lnSpc>
                <a:spcPct val="150000"/>
              </a:lnSpc>
              <a:buNone/>
            </a:pPr>
            <a:r>
              <a:rPr lang="en-US" b="1" dirty="0"/>
              <a:t>Medication: </a:t>
            </a:r>
          </a:p>
          <a:p>
            <a:pPr algn="just">
              <a:lnSpc>
                <a:spcPct val="150000"/>
              </a:lnSpc>
            </a:pPr>
            <a:r>
              <a:rPr lang="en-US" sz="2000" dirty="0"/>
              <a:t>Doctors can keep track of your health records by storing them in computers and give more accurate diagnosis or treatment with the aid of advanced technology. You can also find prevention or cure and search for symptoms online while sitting at home.</a:t>
            </a:r>
            <a:endParaRPr lang="en-US" sz="2000" b="1" dirty="0"/>
          </a:p>
        </p:txBody>
      </p:sp>
      <p:pic>
        <p:nvPicPr>
          <p:cNvPr id="2" name="Picture 1">
            <a:hlinkClick r:id="rId2"/>
            <a:extLst>
              <a:ext uri="{FF2B5EF4-FFF2-40B4-BE49-F238E27FC236}">
                <a16:creationId xmlns:a16="http://schemas.microsoft.com/office/drawing/2014/main" id="{5686F7FF-79AF-4007-B88F-59B67A8B68E7}"/>
              </a:ext>
            </a:extLst>
          </p:cNvPr>
          <p:cNvPicPr>
            <a:picLocks noChangeAspect="1"/>
          </p:cNvPicPr>
          <p:nvPr/>
        </p:nvPicPr>
        <p:blipFill>
          <a:blip r:embed="rId3"/>
          <a:stretch>
            <a:fillRect/>
          </a:stretch>
        </p:blipFill>
        <p:spPr>
          <a:xfrm>
            <a:off x="0" y="3381603"/>
            <a:ext cx="3706689" cy="1761897"/>
          </a:xfrm>
          <a:prstGeom prst="rect">
            <a:avLst/>
          </a:prstGeom>
        </p:spPr>
      </p:pic>
      <p:pic>
        <p:nvPicPr>
          <p:cNvPr id="5" name="Picture 4">
            <a:hlinkClick r:id="rId4"/>
            <a:extLst>
              <a:ext uri="{FF2B5EF4-FFF2-40B4-BE49-F238E27FC236}">
                <a16:creationId xmlns:a16="http://schemas.microsoft.com/office/drawing/2014/main" id="{695CCBE7-B1F9-42B6-B01C-8F49EF984CD4}"/>
              </a:ext>
            </a:extLst>
          </p:cNvPr>
          <p:cNvPicPr>
            <a:picLocks noChangeAspect="1"/>
          </p:cNvPicPr>
          <p:nvPr/>
        </p:nvPicPr>
        <p:blipFill>
          <a:blip r:embed="rId5"/>
          <a:stretch>
            <a:fillRect/>
          </a:stretch>
        </p:blipFill>
        <p:spPr>
          <a:xfrm>
            <a:off x="4880344" y="3381603"/>
            <a:ext cx="3221665" cy="1761897"/>
          </a:xfrm>
          <a:prstGeom prst="rect">
            <a:avLst/>
          </a:prstGeom>
        </p:spPr>
      </p:pic>
    </p:spTree>
    <p:extLst>
      <p:ext uri="{BB962C8B-B14F-4D97-AF65-F5344CB8AC3E}">
        <p14:creationId xmlns:p14="http://schemas.microsoft.com/office/powerpoint/2010/main" val="4200249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sp>
        <p:nvSpPr>
          <p:cNvPr id="3" name="Content Placeholder 2">
            <a:extLst>
              <a:ext uri="{FF2B5EF4-FFF2-40B4-BE49-F238E27FC236}">
                <a16:creationId xmlns:a16="http://schemas.microsoft.com/office/drawing/2014/main" id="{F230F167-7317-41CC-A273-11E369567FD8}"/>
              </a:ext>
            </a:extLst>
          </p:cNvPr>
          <p:cNvSpPr>
            <a:spLocks noGrp="1"/>
          </p:cNvSpPr>
          <p:nvPr>
            <p:ph sz="half" idx="2"/>
          </p:nvPr>
        </p:nvSpPr>
        <p:spPr>
          <a:xfrm>
            <a:off x="479033" y="1307804"/>
            <a:ext cx="8185934" cy="2813433"/>
          </a:xfrm>
        </p:spPr>
        <p:txBody>
          <a:bodyPr>
            <a:normAutofit/>
          </a:bodyPr>
          <a:lstStyle/>
          <a:p>
            <a:pPr marL="0" indent="0" algn="l">
              <a:buNone/>
            </a:pPr>
            <a:r>
              <a:rPr lang="en-US" sz="3600" b="1" dirty="0"/>
              <a:t>B. Negative</a:t>
            </a:r>
          </a:p>
        </p:txBody>
      </p:sp>
      <p:pic>
        <p:nvPicPr>
          <p:cNvPr id="9" name="Picture 8">
            <a:hlinkClick r:id="rId2"/>
            <a:extLst>
              <a:ext uri="{FF2B5EF4-FFF2-40B4-BE49-F238E27FC236}">
                <a16:creationId xmlns:a16="http://schemas.microsoft.com/office/drawing/2014/main" id="{3FA45A1A-D079-42DD-A56C-1853D24CF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30819"/>
            <a:ext cx="4105702" cy="3112681"/>
          </a:xfrm>
          <a:prstGeom prst="rect">
            <a:avLst/>
          </a:prstGeom>
        </p:spPr>
      </p:pic>
      <p:pic>
        <p:nvPicPr>
          <p:cNvPr id="13" name="Picture 12">
            <a:hlinkClick r:id="rId4"/>
            <a:extLst>
              <a:ext uri="{FF2B5EF4-FFF2-40B4-BE49-F238E27FC236}">
                <a16:creationId xmlns:a16="http://schemas.microsoft.com/office/drawing/2014/main" id="{9F57603C-42F4-4447-8D89-3D77D5E7CE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5703" y="2030819"/>
            <a:ext cx="5038296" cy="3112681"/>
          </a:xfrm>
          <a:prstGeom prst="rect">
            <a:avLst/>
          </a:prstGeom>
        </p:spPr>
      </p:pic>
    </p:spTree>
    <p:extLst>
      <p:ext uri="{BB962C8B-B14F-4D97-AF65-F5344CB8AC3E}">
        <p14:creationId xmlns:p14="http://schemas.microsoft.com/office/powerpoint/2010/main" val="27181629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sp>
        <p:nvSpPr>
          <p:cNvPr id="3" name="Content Placeholder 2">
            <a:extLst>
              <a:ext uri="{FF2B5EF4-FFF2-40B4-BE49-F238E27FC236}">
                <a16:creationId xmlns:a16="http://schemas.microsoft.com/office/drawing/2014/main" id="{F230F167-7317-41CC-A273-11E369567FD8}"/>
              </a:ext>
            </a:extLst>
          </p:cNvPr>
          <p:cNvSpPr>
            <a:spLocks noGrp="1"/>
          </p:cNvSpPr>
          <p:nvPr>
            <p:ph sz="half" idx="2"/>
          </p:nvPr>
        </p:nvSpPr>
        <p:spPr>
          <a:xfrm>
            <a:off x="479033" y="1818167"/>
            <a:ext cx="8185934" cy="2813433"/>
          </a:xfrm>
        </p:spPr>
        <p:txBody>
          <a:bodyPr>
            <a:normAutofit lnSpcReduction="10000"/>
          </a:bodyPr>
          <a:lstStyle/>
          <a:p>
            <a:pPr marL="0" indent="0" algn="l">
              <a:lnSpc>
                <a:spcPct val="150000"/>
              </a:lnSpc>
              <a:buNone/>
            </a:pPr>
            <a:r>
              <a:rPr lang="en-US" b="1" dirty="0"/>
              <a:t>Sleep deprivation and decreased physical health: </a:t>
            </a:r>
          </a:p>
          <a:p>
            <a:pPr algn="l">
              <a:lnSpc>
                <a:spcPct val="150000"/>
              </a:lnSpc>
            </a:pPr>
            <a:r>
              <a:rPr lang="en-US" sz="2000" dirty="0"/>
              <a:t>Constant exposure to blue screens lead to lack of sleep, which will generate the sleep chemical melatonin. This substance will affect detrimentally to your brain functions, interfere with your biological clock and harm your physical health with back and neck pains, myopia, obesity, stress, etc.</a:t>
            </a:r>
          </a:p>
        </p:txBody>
      </p:sp>
    </p:spTree>
    <p:extLst>
      <p:ext uri="{BB962C8B-B14F-4D97-AF65-F5344CB8AC3E}">
        <p14:creationId xmlns:p14="http://schemas.microsoft.com/office/powerpoint/2010/main" val="24758786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pic>
        <p:nvPicPr>
          <p:cNvPr id="5" name="Picture 4">
            <a:hlinkClick r:id="rId2"/>
            <a:extLst>
              <a:ext uri="{FF2B5EF4-FFF2-40B4-BE49-F238E27FC236}">
                <a16:creationId xmlns:a16="http://schemas.microsoft.com/office/drawing/2014/main" id="{2131F22A-B703-4518-96B0-9A067AC16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16016"/>
            <a:ext cx="2913267" cy="1927484"/>
          </a:xfrm>
          <a:prstGeom prst="rect">
            <a:avLst/>
          </a:prstGeom>
        </p:spPr>
      </p:pic>
      <p:pic>
        <p:nvPicPr>
          <p:cNvPr id="9" name="Picture 8">
            <a:hlinkClick r:id="rId4"/>
            <a:extLst>
              <a:ext uri="{FF2B5EF4-FFF2-40B4-BE49-F238E27FC236}">
                <a16:creationId xmlns:a16="http://schemas.microsoft.com/office/drawing/2014/main" id="{124C4CB4-F903-48B3-AC04-F08C3E91B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3267" y="3216016"/>
            <a:ext cx="3426640" cy="1927484"/>
          </a:xfrm>
          <a:prstGeom prst="rect">
            <a:avLst/>
          </a:prstGeom>
        </p:spPr>
      </p:pic>
      <p:pic>
        <p:nvPicPr>
          <p:cNvPr id="10" name="Picture 9">
            <a:hlinkClick r:id="rId6"/>
            <a:extLst>
              <a:ext uri="{FF2B5EF4-FFF2-40B4-BE49-F238E27FC236}">
                <a16:creationId xmlns:a16="http://schemas.microsoft.com/office/drawing/2014/main" id="{18D06A17-738A-4046-A664-AABF86369576}"/>
              </a:ext>
            </a:extLst>
          </p:cNvPr>
          <p:cNvPicPr>
            <a:picLocks noChangeAspect="1"/>
          </p:cNvPicPr>
          <p:nvPr/>
        </p:nvPicPr>
        <p:blipFill>
          <a:blip r:embed="rId7"/>
          <a:stretch>
            <a:fillRect/>
          </a:stretch>
        </p:blipFill>
        <p:spPr>
          <a:xfrm>
            <a:off x="0" y="1302156"/>
            <a:ext cx="3426640" cy="1913860"/>
          </a:xfrm>
          <a:prstGeom prst="rect">
            <a:avLst/>
          </a:prstGeom>
        </p:spPr>
      </p:pic>
      <p:pic>
        <p:nvPicPr>
          <p:cNvPr id="11" name="Picture 10">
            <a:hlinkClick r:id="rId8"/>
            <a:extLst>
              <a:ext uri="{FF2B5EF4-FFF2-40B4-BE49-F238E27FC236}">
                <a16:creationId xmlns:a16="http://schemas.microsoft.com/office/drawing/2014/main" id="{8BB2EE2A-92A6-49AB-AD8C-34C5208AEDC0}"/>
              </a:ext>
            </a:extLst>
          </p:cNvPr>
          <p:cNvPicPr>
            <a:picLocks noChangeAspect="1"/>
          </p:cNvPicPr>
          <p:nvPr/>
        </p:nvPicPr>
        <p:blipFill>
          <a:blip r:embed="rId9"/>
          <a:stretch>
            <a:fillRect/>
          </a:stretch>
        </p:blipFill>
        <p:spPr>
          <a:xfrm>
            <a:off x="3426642" y="1302156"/>
            <a:ext cx="3426638" cy="1927484"/>
          </a:xfrm>
          <a:prstGeom prst="rect">
            <a:avLst/>
          </a:prstGeom>
        </p:spPr>
      </p:pic>
      <p:pic>
        <p:nvPicPr>
          <p:cNvPr id="12" name="Picture 11">
            <a:hlinkClick r:id="rId10"/>
            <a:extLst>
              <a:ext uri="{FF2B5EF4-FFF2-40B4-BE49-F238E27FC236}">
                <a16:creationId xmlns:a16="http://schemas.microsoft.com/office/drawing/2014/main" id="{CD9CAF90-394B-4B1F-B221-B9DCC2013F3A}"/>
              </a:ext>
            </a:extLst>
          </p:cNvPr>
          <p:cNvPicPr>
            <a:picLocks noChangeAspect="1"/>
          </p:cNvPicPr>
          <p:nvPr/>
        </p:nvPicPr>
        <p:blipFill>
          <a:blip r:embed="rId11"/>
          <a:stretch>
            <a:fillRect/>
          </a:stretch>
        </p:blipFill>
        <p:spPr>
          <a:xfrm>
            <a:off x="6853281" y="1302157"/>
            <a:ext cx="2288180" cy="1913860"/>
          </a:xfrm>
          <a:prstGeom prst="rect">
            <a:avLst/>
          </a:prstGeom>
        </p:spPr>
      </p:pic>
      <p:pic>
        <p:nvPicPr>
          <p:cNvPr id="13" name="Picture 12">
            <a:hlinkClick r:id="rId12"/>
            <a:extLst>
              <a:ext uri="{FF2B5EF4-FFF2-40B4-BE49-F238E27FC236}">
                <a16:creationId xmlns:a16="http://schemas.microsoft.com/office/drawing/2014/main" id="{550CE146-4512-4FBA-8BE9-2AD3DBE1CD83}"/>
              </a:ext>
            </a:extLst>
          </p:cNvPr>
          <p:cNvPicPr>
            <a:picLocks noChangeAspect="1"/>
          </p:cNvPicPr>
          <p:nvPr/>
        </p:nvPicPr>
        <p:blipFill>
          <a:blip r:embed="rId13"/>
          <a:stretch>
            <a:fillRect/>
          </a:stretch>
        </p:blipFill>
        <p:spPr>
          <a:xfrm>
            <a:off x="6339908" y="3253564"/>
            <a:ext cx="2808012" cy="1916596"/>
          </a:xfrm>
          <a:prstGeom prst="rect">
            <a:avLst/>
          </a:prstGeom>
        </p:spPr>
      </p:pic>
    </p:spTree>
    <p:extLst>
      <p:ext uri="{BB962C8B-B14F-4D97-AF65-F5344CB8AC3E}">
        <p14:creationId xmlns:p14="http://schemas.microsoft.com/office/powerpoint/2010/main" val="18717987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sp>
        <p:nvSpPr>
          <p:cNvPr id="3" name="Content Placeholder 2">
            <a:extLst>
              <a:ext uri="{FF2B5EF4-FFF2-40B4-BE49-F238E27FC236}">
                <a16:creationId xmlns:a16="http://schemas.microsoft.com/office/drawing/2014/main" id="{5F72447E-FF7F-4CFF-859F-537AC96C7A71}"/>
              </a:ext>
            </a:extLst>
          </p:cNvPr>
          <p:cNvSpPr>
            <a:spLocks noGrp="1"/>
          </p:cNvSpPr>
          <p:nvPr>
            <p:ph sz="half" idx="2"/>
          </p:nvPr>
        </p:nvSpPr>
        <p:spPr>
          <a:xfrm>
            <a:off x="338048" y="1528430"/>
            <a:ext cx="8667729" cy="3413051"/>
          </a:xfrm>
        </p:spPr>
        <p:txBody>
          <a:bodyPr>
            <a:normAutofit/>
          </a:bodyPr>
          <a:lstStyle/>
          <a:p>
            <a:pPr marL="0" indent="0" algn="just">
              <a:lnSpc>
                <a:spcPct val="150000"/>
              </a:lnSpc>
              <a:buNone/>
            </a:pPr>
            <a:r>
              <a:rPr lang="en-US" b="1" dirty="0"/>
              <a:t>Time-consuming and addicting:</a:t>
            </a:r>
          </a:p>
          <a:p>
            <a:pPr algn="just">
              <a:lnSpc>
                <a:spcPct val="150000"/>
              </a:lnSpc>
            </a:pPr>
            <a:r>
              <a:rPr lang="en-US" sz="2000" dirty="0"/>
              <a:t>Addiction to online computer games seems to be a growing problem in Asian countries. China and South Korea have both had incidents in which someone died after playing games nonstop for an incredibly long period, sometimes two days or more. A man in China died after a three-day gaming binge at an Internet café (where most online gaming in Asia seems to take place) in 2007 [1]. </a:t>
            </a:r>
            <a:endParaRPr lang="en-US" sz="2000" b="1" dirty="0"/>
          </a:p>
        </p:txBody>
      </p:sp>
    </p:spTree>
    <p:extLst>
      <p:ext uri="{BB962C8B-B14F-4D97-AF65-F5344CB8AC3E}">
        <p14:creationId xmlns:p14="http://schemas.microsoft.com/office/powerpoint/2010/main" val="291729558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pic>
        <p:nvPicPr>
          <p:cNvPr id="5" name="Content Placeholder 4">
            <a:hlinkClick r:id="rId3"/>
            <a:extLst>
              <a:ext uri="{FF2B5EF4-FFF2-40B4-BE49-F238E27FC236}">
                <a16:creationId xmlns:a16="http://schemas.microsoft.com/office/drawing/2014/main" id="{33CA35B8-4EEC-4BDF-BD60-0F70893BA8CF}"/>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0" y="1306252"/>
            <a:ext cx="3454387" cy="1774531"/>
          </a:xfrm>
        </p:spPr>
      </p:pic>
      <p:pic>
        <p:nvPicPr>
          <p:cNvPr id="7" name="Picture 6">
            <a:hlinkClick r:id="rId5"/>
            <a:extLst>
              <a:ext uri="{FF2B5EF4-FFF2-40B4-BE49-F238E27FC236}">
                <a16:creationId xmlns:a16="http://schemas.microsoft.com/office/drawing/2014/main" id="{7454C232-1503-4586-8746-76072B884B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4386" y="1306252"/>
            <a:ext cx="5689613" cy="3837248"/>
          </a:xfrm>
          <a:prstGeom prst="rect">
            <a:avLst/>
          </a:prstGeom>
        </p:spPr>
      </p:pic>
      <p:pic>
        <p:nvPicPr>
          <p:cNvPr id="9" name="Picture 8">
            <a:hlinkClick r:id="rId7"/>
            <a:extLst>
              <a:ext uri="{FF2B5EF4-FFF2-40B4-BE49-F238E27FC236}">
                <a16:creationId xmlns:a16="http://schemas.microsoft.com/office/drawing/2014/main" id="{DFDB676C-7C0B-4A3B-AF32-54E16892E7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3080784"/>
            <a:ext cx="3454384" cy="2062716"/>
          </a:xfrm>
          <a:prstGeom prst="rect">
            <a:avLst/>
          </a:prstGeom>
        </p:spPr>
      </p:pic>
    </p:spTree>
    <p:extLst>
      <p:ext uri="{BB962C8B-B14F-4D97-AF65-F5344CB8AC3E}">
        <p14:creationId xmlns:p14="http://schemas.microsoft.com/office/powerpoint/2010/main" val="117378461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sp>
        <p:nvSpPr>
          <p:cNvPr id="3" name="Content Placeholder 2">
            <a:extLst>
              <a:ext uri="{FF2B5EF4-FFF2-40B4-BE49-F238E27FC236}">
                <a16:creationId xmlns:a16="http://schemas.microsoft.com/office/drawing/2014/main" id="{5F72447E-FF7F-4CFF-859F-537AC96C7A71}"/>
              </a:ext>
            </a:extLst>
          </p:cNvPr>
          <p:cNvSpPr>
            <a:spLocks noGrp="1"/>
          </p:cNvSpPr>
          <p:nvPr>
            <p:ph sz="half" idx="2"/>
          </p:nvPr>
        </p:nvSpPr>
        <p:spPr>
          <a:xfrm>
            <a:off x="338048" y="1730449"/>
            <a:ext cx="8667729" cy="3413051"/>
          </a:xfrm>
        </p:spPr>
        <p:txBody>
          <a:bodyPr>
            <a:normAutofit/>
          </a:bodyPr>
          <a:lstStyle/>
          <a:p>
            <a:pPr marL="0" indent="0" algn="just">
              <a:lnSpc>
                <a:spcPct val="150000"/>
              </a:lnSpc>
              <a:buNone/>
            </a:pPr>
            <a:r>
              <a:rPr lang="en-US" b="1" dirty="0"/>
              <a:t>Environmental problem:</a:t>
            </a:r>
          </a:p>
          <a:p>
            <a:pPr algn="just">
              <a:lnSpc>
                <a:spcPct val="150000"/>
              </a:lnSpc>
            </a:pPr>
            <a:r>
              <a:rPr lang="en-US" sz="2000" dirty="0"/>
              <a:t>The production of computer hardware and cleaning substances cause great hazard to the environment. The amount of electricity that is generated from computers being turned on for hours could even light the Eiffel Tower 24 hours a day for 720 years. This pollution also results in enormous economic problems as well as health problems. [2]</a:t>
            </a:r>
          </a:p>
        </p:txBody>
      </p:sp>
    </p:spTree>
    <p:extLst>
      <p:ext uri="{BB962C8B-B14F-4D97-AF65-F5344CB8AC3E}">
        <p14:creationId xmlns:p14="http://schemas.microsoft.com/office/powerpoint/2010/main" val="1359626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pic>
        <p:nvPicPr>
          <p:cNvPr id="8" name="Content Placeholder 7">
            <a:hlinkClick r:id="rId3"/>
            <a:extLst>
              <a:ext uri="{FF2B5EF4-FFF2-40B4-BE49-F238E27FC236}">
                <a16:creationId xmlns:a16="http://schemas.microsoft.com/office/drawing/2014/main" id="{38FD035B-DE5F-4337-849E-12094A2D1C7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0" y="1286540"/>
            <a:ext cx="2997358" cy="3856959"/>
          </a:xfrm>
        </p:spPr>
      </p:pic>
      <p:pic>
        <p:nvPicPr>
          <p:cNvPr id="11" name="Picture 10">
            <a:hlinkClick r:id="rId5"/>
            <a:extLst>
              <a:ext uri="{FF2B5EF4-FFF2-40B4-BE49-F238E27FC236}">
                <a16:creationId xmlns:a16="http://schemas.microsoft.com/office/drawing/2014/main" id="{B36032B8-1BAC-4D04-A6F8-63A39DF5C3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7358" y="1286540"/>
            <a:ext cx="3295035" cy="3856959"/>
          </a:xfrm>
          <a:prstGeom prst="rect">
            <a:avLst/>
          </a:prstGeom>
        </p:spPr>
      </p:pic>
      <p:pic>
        <p:nvPicPr>
          <p:cNvPr id="13" name="Picture 12">
            <a:hlinkClick r:id="rId7"/>
            <a:extLst>
              <a:ext uri="{FF2B5EF4-FFF2-40B4-BE49-F238E27FC236}">
                <a16:creationId xmlns:a16="http://schemas.microsoft.com/office/drawing/2014/main" id="{159E62C8-BDB0-46A2-8FB2-27023764C3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92393" y="1286540"/>
            <a:ext cx="2843025" cy="3856959"/>
          </a:xfrm>
          <a:prstGeom prst="rect">
            <a:avLst/>
          </a:prstGeom>
        </p:spPr>
      </p:pic>
    </p:spTree>
    <p:extLst>
      <p:ext uri="{BB962C8B-B14F-4D97-AF65-F5344CB8AC3E}">
        <p14:creationId xmlns:p14="http://schemas.microsoft.com/office/powerpoint/2010/main" val="4256028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         </a:t>
            </a:r>
            <a:r>
              <a:rPr lang="en-US" sz="4400" b="1" dirty="0"/>
              <a:t>CONTENTS</a:t>
            </a:r>
            <a:endParaRPr lang="en-US" b="1" dirty="0"/>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sz="3900" dirty="0"/>
              <a:t>How does technology affect our lives?</a:t>
            </a:r>
          </a:p>
          <a:p>
            <a:pPr marL="0" indent="0">
              <a:buNone/>
            </a:pPr>
            <a:r>
              <a:rPr lang="en-US" sz="3900" dirty="0"/>
              <a:t>2. Social, economic, ethical, cultural and other impacts of technology</a:t>
            </a:r>
          </a:p>
          <a:p>
            <a:endParaRPr lang="en-US" dirty="0"/>
          </a:p>
        </p:txBody>
      </p:sp>
    </p:spTree>
    <p:extLst>
      <p:ext uri="{BB962C8B-B14F-4D97-AF65-F5344CB8AC3E}">
        <p14:creationId xmlns:p14="http://schemas.microsoft.com/office/powerpoint/2010/main" val="4103309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2238-0BD5-4E80-8350-A294F2E30CD3}"/>
              </a:ext>
            </a:extLst>
          </p:cNvPr>
          <p:cNvSpPr>
            <a:spLocks noGrp="1"/>
          </p:cNvSpPr>
          <p:nvPr>
            <p:ph type="title"/>
          </p:nvPr>
        </p:nvSpPr>
        <p:spPr/>
        <p:txBody>
          <a:bodyPr/>
          <a:lstStyle/>
          <a:p>
            <a:r>
              <a:rPr lang="en-US" dirty="0"/>
              <a:t>2. Other impacts</a:t>
            </a:r>
          </a:p>
        </p:txBody>
      </p:sp>
      <p:sp>
        <p:nvSpPr>
          <p:cNvPr id="10" name="Content Placeholder 9">
            <a:extLst>
              <a:ext uri="{FF2B5EF4-FFF2-40B4-BE49-F238E27FC236}">
                <a16:creationId xmlns:a16="http://schemas.microsoft.com/office/drawing/2014/main" id="{DF922EB4-0140-4780-B08C-42706C467BA7}"/>
              </a:ext>
            </a:extLst>
          </p:cNvPr>
          <p:cNvSpPr>
            <a:spLocks noGrp="1"/>
          </p:cNvSpPr>
          <p:nvPr>
            <p:ph sz="half" idx="2"/>
          </p:nvPr>
        </p:nvSpPr>
        <p:spPr/>
        <p:txBody>
          <a:bodyPr/>
          <a:lstStyle/>
          <a:p>
            <a:endParaRPr lang="en-US"/>
          </a:p>
        </p:txBody>
      </p:sp>
      <p:pic>
        <p:nvPicPr>
          <p:cNvPr id="12" name="Picture 11">
            <a:hlinkClick r:id="rId2"/>
            <a:extLst>
              <a:ext uri="{FF2B5EF4-FFF2-40B4-BE49-F238E27FC236}">
                <a16:creationId xmlns:a16="http://schemas.microsoft.com/office/drawing/2014/main" id="{1644DA1B-F557-407B-8A39-B1EADE76E093}"/>
              </a:ext>
            </a:extLst>
          </p:cNvPr>
          <p:cNvPicPr>
            <a:picLocks noChangeAspect="1"/>
          </p:cNvPicPr>
          <p:nvPr/>
        </p:nvPicPr>
        <p:blipFill>
          <a:blip r:embed="rId3"/>
          <a:stretch>
            <a:fillRect/>
          </a:stretch>
        </p:blipFill>
        <p:spPr>
          <a:xfrm>
            <a:off x="1" y="1297172"/>
            <a:ext cx="9164808" cy="3861539"/>
          </a:xfrm>
          <a:prstGeom prst="rect">
            <a:avLst/>
          </a:prstGeom>
        </p:spPr>
      </p:pic>
    </p:spTree>
    <p:extLst>
      <p:ext uri="{BB962C8B-B14F-4D97-AF65-F5344CB8AC3E}">
        <p14:creationId xmlns:p14="http://schemas.microsoft.com/office/powerpoint/2010/main" val="28665073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2. Other impacts</a:t>
            </a:r>
          </a:p>
        </p:txBody>
      </p:sp>
      <p:sp>
        <p:nvSpPr>
          <p:cNvPr id="3" name="Content Placeholder 2">
            <a:extLst>
              <a:ext uri="{FF2B5EF4-FFF2-40B4-BE49-F238E27FC236}">
                <a16:creationId xmlns:a16="http://schemas.microsoft.com/office/drawing/2014/main" id="{F230F167-7317-41CC-A273-11E369567FD8}"/>
              </a:ext>
            </a:extLst>
          </p:cNvPr>
          <p:cNvSpPr>
            <a:spLocks noGrp="1"/>
          </p:cNvSpPr>
          <p:nvPr>
            <p:ph sz="half" idx="2"/>
          </p:nvPr>
        </p:nvSpPr>
        <p:spPr>
          <a:xfrm>
            <a:off x="338048" y="1275906"/>
            <a:ext cx="8185934" cy="2813433"/>
          </a:xfrm>
        </p:spPr>
        <p:txBody>
          <a:bodyPr>
            <a:normAutofit lnSpcReduction="10000"/>
          </a:bodyPr>
          <a:lstStyle/>
          <a:p>
            <a:pPr marL="0" indent="0" algn="l">
              <a:buNone/>
            </a:pPr>
            <a:r>
              <a:rPr lang="en-US" b="1" dirty="0"/>
              <a:t>Economy</a:t>
            </a:r>
          </a:p>
          <a:p>
            <a:pPr algn="l">
              <a:lnSpc>
                <a:spcPct val="150000"/>
              </a:lnSpc>
            </a:pPr>
            <a:r>
              <a:rPr lang="en-US" sz="2000" dirty="0"/>
              <a:t>The most profound impact is increase in productivity. The good is produced at less cost which generates more supply, increases employee’s wages and reduces market prices.</a:t>
            </a:r>
          </a:p>
          <a:p>
            <a:pPr algn="l">
              <a:lnSpc>
                <a:spcPct val="150000"/>
              </a:lnSpc>
            </a:pPr>
            <a:r>
              <a:rPr lang="en-US" sz="2000" dirty="0"/>
              <a:t>However in the short term, computers will make certain people’s jobs unnecessary, which raises unemployment rate. </a:t>
            </a:r>
          </a:p>
        </p:txBody>
      </p:sp>
      <p:pic>
        <p:nvPicPr>
          <p:cNvPr id="5" name="Picture 4">
            <a:hlinkClick r:id="rId2"/>
            <a:extLst>
              <a:ext uri="{FF2B5EF4-FFF2-40B4-BE49-F238E27FC236}">
                <a16:creationId xmlns:a16="http://schemas.microsoft.com/office/drawing/2014/main" id="{F230192A-6A9E-4D1A-9038-4C3DE8CC2E23}"/>
              </a:ext>
            </a:extLst>
          </p:cNvPr>
          <p:cNvPicPr>
            <a:picLocks noChangeAspect="1"/>
          </p:cNvPicPr>
          <p:nvPr/>
        </p:nvPicPr>
        <p:blipFill>
          <a:blip r:embed="rId3"/>
          <a:stretch>
            <a:fillRect/>
          </a:stretch>
        </p:blipFill>
        <p:spPr>
          <a:xfrm>
            <a:off x="5879805" y="3541528"/>
            <a:ext cx="2402958" cy="1601972"/>
          </a:xfrm>
          <a:prstGeom prst="rect">
            <a:avLst/>
          </a:prstGeom>
        </p:spPr>
      </p:pic>
    </p:spTree>
    <p:extLst>
      <p:ext uri="{BB962C8B-B14F-4D97-AF65-F5344CB8AC3E}">
        <p14:creationId xmlns:p14="http://schemas.microsoft.com/office/powerpoint/2010/main" val="283149642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2. Other impacts</a:t>
            </a:r>
          </a:p>
        </p:txBody>
      </p:sp>
      <p:sp>
        <p:nvSpPr>
          <p:cNvPr id="3" name="Content Placeholder 2">
            <a:extLst>
              <a:ext uri="{FF2B5EF4-FFF2-40B4-BE49-F238E27FC236}">
                <a16:creationId xmlns:a16="http://schemas.microsoft.com/office/drawing/2014/main" id="{E7E2191A-EC49-4810-A413-C408B793B3EF}"/>
              </a:ext>
            </a:extLst>
          </p:cNvPr>
          <p:cNvSpPr>
            <a:spLocks noGrp="1"/>
          </p:cNvSpPr>
          <p:nvPr>
            <p:ph sz="half" idx="2"/>
          </p:nvPr>
        </p:nvSpPr>
        <p:spPr/>
        <p:txBody>
          <a:bodyPr/>
          <a:lstStyle/>
          <a:p>
            <a:endParaRPr lang="en-US" dirty="0"/>
          </a:p>
        </p:txBody>
      </p:sp>
      <p:pic>
        <p:nvPicPr>
          <p:cNvPr id="6" name="Picture 5">
            <a:hlinkClick r:id="rId3"/>
            <a:extLst>
              <a:ext uri="{FF2B5EF4-FFF2-40B4-BE49-F238E27FC236}">
                <a16:creationId xmlns:a16="http://schemas.microsoft.com/office/drawing/2014/main" id="{0188CC61-0990-43FE-B37F-10E0F9C334EA}"/>
              </a:ext>
            </a:extLst>
          </p:cNvPr>
          <p:cNvPicPr>
            <a:picLocks noChangeAspect="1"/>
          </p:cNvPicPr>
          <p:nvPr/>
        </p:nvPicPr>
        <p:blipFill>
          <a:blip r:embed="rId4"/>
          <a:stretch>
            <a:fillRect/>
          </a:stretch>
        </p:blipFill>
        <p:spPr>
          <a:xfrm>
            <a:off x="0" y="1062632"/>
            <a:ext cx="9144000" cy="4080867"/>
          </a:xfrm>
          <a:prstGeom prst="rect">
            <a:avLst/>
          </a:prstGeom>
        </p:spPr>
      </p:pic>
    </p:spTree>
    <p:extLst>
      <p:ext uri="{BB962C8B-B14F-4D97-AF65-F5344CB8AC3E}">
        <p14:creationId xmlns:p14="http://schemas.microsoft.com/office/powerpoint/2010/main" val="24357592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2. Other impacts</a:t>
            </a:r>
          </a:p>
        </p:txBody>
      </p:sp>
      <p:sp>
        <p:nvSpPr>
          <p:cNvPr id="3" name="Content Placeholder 2">
            <a:extLst>
              <a:ext uri="{FF2B5EF4-FFF2-40B4-BE49-F238E27FC236}">
                <a16:creationId xmlns:a16="http://schemas.microsoft.com/office/drawing/2014/main" id="{5F72447E-FF7F-4CFF-859F-537AC96C7A71}"/>
              </a:ext>
            </a:extLst>
          </p:cNvPr>
          <p:cNvSpPr>
            <a:spLocks noGrp="1"/>
          </p:cNvSpPr>
          <p:nvPr>
            <p:ph sz="half" idx="2"/>
          </p:nvPr>
        </p:nvSpPr>
        <p:spPr>
          <a:xfrm>
            <a:off x="338048" y="1730449"/>
            <a:ext cx="8667729" cy="3413051"/>
          </a:xfrm>
        </p:spPr>
        <p:txBody>
          <a:bodyPr>
            <a:normAutofit/>
          </a:bodyPr>
          <a:lstStyle/>
          <a:p>
            <a:pPr marL="0" indent="0" algn="just">
              <a:lnSpc>
                <a:spcPct val="150000"/>
              </a:lnSpc>
              <a:buNone/>
            </a:pPr>
            <a:r>
              <a:rPr lang="en-US" b="1" dirty="0"/>
              <a:t>Society:</a:t>
            </a:r>
          </a:p>
          <a:p>
            <a:pPr algn="just">
              <a:lnSpc>
                <a:spcPct val="150000"/>
              </a:lnSpc>
            </a:pPr>
            <a:r>
              <a:rPr lang="en-US" sz="2000" dirty="0"/>
              <a:t>Even though more people are connected, they sometimes may feel isolated from the real world because computers have made human interaction and social skills seem irrelevant. People then struggle with voicing their thoughts because it is easier to sit in front of the screen and type whatever you want without being judged and worried the others’ reactions.</a:t>
            </a:r>
          </a:p>
        </p:txBody>
      </p:sp>
    </p:spTree>
    <p:extLst>
      <p:ext uri="{BB962C8B-B14F-4D97-AF65-F5344CB8AC3E}">
        <p14:creationId xmlns:p14="http://schemas.microsoft.com/office/powerpoint/2010/main" val="6723464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2. Other impacts</a:t>
            </a:r>
          </a:p>
        </p:txBody>
      </p:sp>
      <p:pic>
        <p:nvPicPr>
          <p:cNvPr id="5" name="Content Placeholder 4">
            <a:hlinkClick r:id="rId3"/>
            <a:extLst>
              <a:ext uri="{FF2B5EF4-FFF2-40B4-BE49-F238E27FC236}">
                <a16:creationId xmlns:a16="http://schemas.microsoft.com/office/drawing/2014/main" id="{9A098A6C-3F09-445D-A57F-12A41401D4A2}"/>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0" y="1321545"/>
            <a:ext cx="4157330" cy="2132148"/>
          </a:xfrm>
        </p:spPr>
      </p:pic>
      <p:pic>
        <p:nvPicPr>
          <p:cNvPr id="8" name="Picture 7">
            <a:hlinkClick r:id="rId5"/>
            <a:extLst>
              <a:ext uri="{FF2B5EF4-FFF2-40B4-BE49-F238E27FC236}">
                <a16:creationId xmlns:a16="http://schemas.microsoft.com/office/drawing/2014/main" id="{0C279D75-608D-4738-B0F1-67B5C23506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189766"/>
            <a:ext cx="4221125" cy="1953733"/>
          </a:xfrm>
          <a:prstGeom prst="rect">
            <a:avLst/>
          </a:prstGeom>
        </p:spPr>
      </p:pic>
      <p:pic>
        <p:nvPicPr>
          <p:cNvPr id="9" name="Picture 8">
            <a:hlinkClick r:id="rId7"/>
            <a:extLst>
              <a:ext uri="{FF2B5EF4-FFF2-40B4-BE49-F238E27FC236}">
                <a16:creationId xmlns:a16="http://schemas.microsoft.com/office/drawing/2014/main" id="{E23E2DC8-1B60-44C4-9B27-8A0E02C0B02C}"/>
              </a:ext>
            </a:extLst>
          </p:cNvPr>
          <p:cNvPicPr>
            <a:picLocks noChangeAspect="1"/>
          </p:cNvPicPr>
          <p:nvPr/>
        </p:nvPicPr>
        <p:blipFill>
          <a:blip r:embed="rId8"/>
          <a:stretch>
            <a:fillRect/>
          </a:stretch>
        </p:blipFill>
        <p:spPr>
          <a:xfrm>
            <a:off x="4157330" y="1220086"/>
            <a:ext cx="4986671" cy="3923414"/>
          </a:xfrm>
          <a:prstGeom prst="rect">
            <a:avLst/>
          </a:prstGeom>
        </p:spPr>
      </p:pic>
    </p:spTree>
    <p:extLst>
      <p:ext uri="{BB962C8B-B14F-4D97-AF65-F5344CB8AC3E}">
        <p14:creationId xmlns:p14="http://schemas.microsoft.com/office/powerpoint/2010/main" val="24361767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2. Other impacts</a:t>
            </a:r>
          </a:p>
        </p:txBody>
      </p:sp>
      <p:sp>
        <p:nvSpPr>
          <p:cNvPr id="3" name="Content Placeholder 2">
            <a:extLst>
              <a:ext uri="{FF2B5EF4-FFF2-40B4-BE49-F238E27FC236}">
                <a16:creationId xmlns:a16="http://schemas.microsoft.com/office/drawing/2014/main" id="{5F72447E-FF7F-4CFF-859F-537AC96C7A71}"/>
              </a:ext>
            </a:extLst>
          </p:cNvPr>
          <p:cNvSpPr>
            <a:spLocks noGrp="1"/>
          </p:cNvSpPr>
          <p:nvPr>
            <p:ph sz="half" idx="2"/>
          </p:nvPr>
        </p:nvSpPr>
        <p:spPr>
          <a:xfrm>
            <a:off x="338048" y="1730449"/>
            <a:ext cx="8667729" cy="3413051"/>
          </a:xfrm>
        </p:spPr>
        <p:txBody>
          <a:bodyPr>
            <a:normAutofit/>
          </a:bodyPr>
          <a:lstStyle/>
          <a:p>
            <a:pPr marL="0" indent="0" algn="just">
              <a:lnSpc>
                <a:spcPct val="150000"/>
              </a:lnSpc>
              <a:buNone/>
            </a:pPr>
            <a:r>
              <a:rPr lang="en-US" b="1" dirty="0"/>
              <a:t>Privacy and Security:</a:t>
            </a:r>
          </a:p>
          <a:p>
            <a:pPr algn="just">
              <a:lnSpc>
                <a:spcPct val="150000"/>
              </a:lnSpc>
            </a:pPr>
            <a:r>
              <a:rPr lang="en-US" sz="2000" dirty="0"/>
              <a:t>If being misused, technology can pose a number of risks such as cyberbullying, scam, sexting. 39% of teens admitted sending sext messages, and almost half of the teenagers received texts containing nudity. [3]</a:t>
            </a:r>
          </a:p>
          <a:p>
            <a:pPr algn="just">
              <a:lnSpc>
                <a:spcPct val="150000"/>
              </a:lnSpc>
            </a:pPr>
            <a:r>
              <a:rPr lang="en-US" sz="2000" dirty="0"/>
              <a:t>It is easier to find someone’s personal information within a few clicks on Facebook and the information obtained can be used for hacking and viruses.</a:t>
            </a:r>
          </a:p>
        </p:txBody>
      </p:sp>
    </p:spTree>
    <p:extLst>
      <p:ext uri="{BB962C8B-B14F-4D97-AF65-F5344CB8AC3E}">
        <p14:creationId xmlns:p14="http://schemas.microsoft.com/office/powerpoint/2010/main" val="620887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2. Other impacts</a:t>
            </a:r>
          </a:p>
        </p:txBody>
      </p:sp>
      <p:pic>
        <p:nvPicPr>
          <p:cNvPr id="2" name="Picture 1">
            <a:hlinkClick r:id="rId3"/>
            <a:extLst>
              <a:ext uri="{FF2B5EF4-FFF2-40B4-BE49-F238E27FC236}">
                <a16:creationId xmlns:a16="http://schemas.microsoft.com/office/drawing/2014/main" id="{C7BC6B19-47B1-43CD-8BEC-157F4DA3B2D7}"/>
              </a:ext>
            </a:extLst>
          </p:cNvPr>
          <p:cNvPicPr>
            <a:picLocks noChangeAspect="1"/>
          </p:cNvPicPr>
          <p:nvPr/>
        </p:nvPicPr>
        <p:blipFill>
          <a:blip r:embed="rId4"/>
          <a:stretch>
            <a:fillRect/>
          </a:stretch>
        </p:blipFill>
        <p:spPr>
          <a:xfrm>
            <a:off x="-1" y="3320717"/>
            <a:ext cx="4373257" cy="1830675"/>
          </a:xfrm>
          <a:prstGeom prst="rect">
            <a:avLst/>
          </a:prstGeom>
        </p:spPr>
      </p:pic>
      <p:pic>
        <p:nvPicPr>
          <p:cNvPr id="5" name="Picture 4">
            <a:hlinkClick r:id="rId5"/>
            <a:extLst>
              <a:ext uri="{FF2B5EF4-FFF2-40B4-BE49-F238E27FC236}">
                <a16:creationId xmlns:a16="http://schemas.microsoft.com/office/drawing/2014/main" id="{DF2F6AE7-E4DC-4033-BA23-BFF201ECA592}"/>
              </a:ext>
            </a:extLst>
          </p:cNvPr>
          <p:cNvPicPr>
            <a:picLocks noChangeAspect="1"/>
          </p:cNvPicPr>
          <p:nvPr/>
        </p:nvPicPr>
        <p:blipFill>
          <a:blip r:embed="rId6"/>
          <a:stretch>
            <a:fillRect/>
          </a:stretch>
        </p:blipFill>
        <p:spPr>
          <a:xfrm>
            <a:off x="4385230" y="1275907"/>
            <a:ext cx="4765150" cy="3867593"/>
          </a:xfrm>
          <a:prstGeom prst="rect">
            <a:avLst/>
          </a:prstGeom>
        </p:spPr>
      </p:pic>
      <p:pic>
        <p:nvPicPr>
          <p:cNvPr id="7" name="Picture 6">
            <a:hlinkClick r:id="rId7"/>
            <a:extLst>
              <a:ext uri="{FF2B5EF4-FFF2-40B4-BE49-F238E27FC236}">
                <a16:creationId xmlns:a16="http://schemas.microsoft.com/office/drawing/2014/main" id="{BA05BFFD-1A4A-4BC7-A392-59A86C0677ED}"/>
              </a:ext>
            </a:extLst>
          </p:cNvPr>
          <p:cNvPicPr>
            <a:picLocks noChangeAspect="1"/>
          </p:cNvPicPr>
          <p:nvPr/>
        </p:nvPicPr>
        <p:blipFill>
          <a:blip r:embed="rId8"/>
          <a:stretch>
            <a:fillRect/>
          </a:stretch>
        </p:blipFill>
        <p:spPr>
          <a:xfrm>
            <a:off x="11972" y="1275907"/>
            <a:ext cx="4373258" cy="2044810"/>
          </a:xfrm>
          <a:prstGeom prst="rect">
            <a:avLst/>
          </a:prstGeom>
        </p:spPr>
      </p:pic>
    </p:spTree>
    <p:extLst>
      <p:ext uri="{BB962C8B-B14F-4D97-AF65-F5344CB8AC3E}">
        <p14:creationId xmlns:p14="http://schemas.microsoft.com/office/powerpoint/2010/main" val="2603455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2. Other impacts</a:t>
            </a:r>
          </a:p>
        </p:txBody>
      </p:sp>
      <p:sp>
        <p:nvSpPr>
          <p:cNvPr id="3" name="Content Placeholder 2">
            <a:extLst>
              <a:ext uri="{FF2B5EF4-FFF2-40B4-BE49-F238E27FC236}">
                <a16:creationId xmlns:a16="http://schemas.microsoft.com/office/drawing/2014/main" id="{5F72447E-FF7F-4CFF-859F-537AC96C7A71}"/>
              </a:ext>
            </a:extLst>
          </p:cNvPr>
          <p:cNvSpPr>
            <a:spLocks noGrp="1"/>
          </p:cNvSpPr>
          <p:nvPr>
            <p:ph sz="half" idx="2"/>
          </p:nvPr>
        </p:nvSpPr>
        <p:spPr>
          <a:xfrm>
            <a:off x="153075" y="1209454"/>
            <a:ext cx="8667729" cy="3413051"/>
          </a:xfrm>
        </p:spPr>
        <p:txBody>
          <a:bodyPr>
            <a:normAutofit/>
          </a:bodyPr>
          <a:lstStyle/>
          <a:p>
            <a:pPr marL="0" indent="0" algn="just">
              <a:lnSpc>
                <a:spcPct val="150000"/>
              </a:lnSpc>
              <a:buNone/>
            </a:pPr>
            <a:r>
              <a:rPr lang="en-US" b="1" dirty="0"/>
              <a:t>Culture diversity: </a:t>
            </a:r>
          </a:p>
          <a:p>
            <a:pPr algn="just">
              <a:lnSpc>
                <a:spcPct val="150000"/>
              </a:lnSpc>
            </a:pPr>
            <a:r>
              <a:rPr lang="en-US" sz="2000" dirty="0"/>
              <a:t>Computers help you learn more about other cultures within a search on YouTube. You can reach out to friends around the world, from different cultures by using social platforms.</a:t>
            </a:r>
          </a:p>
          <a:p>
            <a:pPr algn="just">
              <a:lnSpc>
                <a:spcPct val="150000"/>
              </a:lnSpc>
            </a:pPr>
            <a:r>
              <a:rPr lang="en-US" sz="2000" dirty="0"/>
              <a:t>Technology also change our reading culture by offering new forms of reading materials available.</a:t>
            </a:r>
          </a:p>
        </p:txBody>
      </p:sp>
      <p:pic>
        <p:nvPicPr>
          <p:cNvPr id="2" name="Picture 1">
            <a:hlinkClick r:id="rId3"/>
            <a:extLst>
              <a:ext uri="{FF2B5EF4-FFF2-40B4-BE49-F238E27FC236}">
                <a16:creationId xmlns:a16="http://schemas.microsoft.com/office/drawing/2014/main" id="{FF1E3C8F-A115-4E14-BF98-7BCFF4B75BCD}"/>
              </a:ext>
            </a:extLst>
          </p:cNvPr>
          <p:cNvPicPr>
            <a:picLocks noChangeAspect="1"/>
          </p:cNvPicPr>
          <p:nvPr/>
        </p:nvPicPr>
        <p:blipFill>
          <a:blip r:embed="rId4"/>
          <a:stretch>
            <a:fillRect/>
          </a:stretch>
        </p:blipFill>
        <p:spPr>
          <a:xfrm>
            <a:off x="2913321" y="3725383"/>
            <a:ext cx="2062716" cy="1418117"/>
          </a:xfrm>
          <a:prstGeom prst="rect">
            <a:avLst/>
          </a:prstGeom>
        </p:spPr>
      </p:pic>
      <p:pic>
        <p:nvPicPr>
          <p:cNvPr id="5" name="Picture 4">
            <a:hlinkClick r:id="rId5"/>
            <a:extLst>
              <a:ext uri="{FF2B5EF4-FFF2-40B4-BE49-F238E27FC236}">
                <a16:creationId xmlns:a16="http://schemas.microsoft.com/office/drawing/2014/main" id="{435A1430-40D0-4D8B-8D0B-944B4010F15C}"/>
              </a:ext>
            </a:extLst>
          </p:cNvPr>
          <p:cNvPicPr>
            <a:picLocks noChangeAspect="1"/>
          </p:cNvPicPr>
          <p:nvPr/>
        </p:nvPicPr>
        <p:blipFill>
          <a:blip r:embed="rId6"/>
          <a:stretch>
            <a:fillRect/>
          </a:stretch>
        </p:blipFill>
        <p:spPr>
          <a:xfrm>
            <a:off x="5316279" y="3708685"/>
            <a:ext cx="2166982" cy="1446111"/>
          </a:xfrm>
          <a:prstGeom prst="rect">
            <a:avLst/>
          </a:prstGeom>
        </p:spPr>
      </p:pic>
    </p:spTree>
    <p:extLst>
      <p:ext uri="{BB962C8B-B14F-4D97-AF65-F5344CB8AC3E}">
        <p14:creationId xmlns:p14="http://schemas.microsoft.com/office/powerpoint/2010/main" val="1830657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D80970-A13D-4EC7-B1DE-FE7C010F8963}"/>
              </a:ext>
            </a:extLst>
          </p:cNvPr>
          <p:cNvPicPr>
            <a:picLocks noChangeAspect="1"/>
          </p:cNvPicPr>
          <p:nvPr/>
        </p:nvPicPr>
        <p:blipFill>
          <a:blip r:embed="rId3"/>
          <a:stretch>
            <a:fillRect/>
          </a:stretch>
        </p:blipFill>
        <p:spPr>
          <a:xfrm>
            <a:off x="1" y="1275906"/>
            <a:ext cx="9144000" cy="3867593"/>
          </a:xfrm>
          <a:prstGeom prst="rect">
            <a:avLst/>
          </a:prstGeom>
        </p:spPr>
      </p:pic>
    </p:spTree>
    <p:extLst>
      <p:ext uri="{BB962C8B-B14F-4D97-AF65-F5344CB8AC3E}">
        <p14:creationId xmlns:p14="http://schemas.microsoft.com/office/powerpoint/2010/main" val="25330199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pic>
        <p:nvPicPr>
          <p:cNvPr id="12" name="Content Placeholder 11">
            <a:hlinkClick r:id="rId2"/>
            <a:extLst>
              <a:ext uri="{FF2B5EF4-FFF2-40B4-BE49-F238E27FC236}">
                <a16:creationId xmlns:a16="http://schemas.microsoft.com/office/drawing/2014/main" id="{019CC432-3A62-4AA6-A8A0-B3064E679FF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0" y="1293085"/>
            <a:ext cx="9144000" cy="3850415"/>
          </a:xfrm>
        </p:spPr>
      </p:pic>
    </p:spTree>
    <p:extLst>
      <p:ext uri="{BB962C8B-B14F-4D97-AF65-F5344CB8AC3E}">
        <p14:creationId xmlns:p14="http://schemas.microsoft.com/office/powerpoint/2010/main" val="4170783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pic>
        <p:nvPicPr>
          <p:cNvPr id="5" name="The Effects of Technology">
            <a:hlinkClick r:id="" action="ppaction://media"/>
            <a:extLst>
              <a:ext uri="{FF2B5EF4-FFF2-40B4-BE49-F238E27FC236}">
                <a16:creationId xmlns:a16="http://schemas.microsoft.com/office/drawing/2014/main" id="{E17A132D-1DB2-480F-AF0F-5EB07F0B91B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0" y="1265977"/>
            <a:ext cx="9144000" cy="3877524"/>
          </a:xfrm>
        </p:spPr>
      </p:pic>
    </p:spTree>
    <p:extLst>
      <p:ext uri="{BB962C8B-B14F-4D97-AF65-F5344CB8AC3E}">
        <p14:creationId xmlns:p14="http://schemas.microsoft.com/office/powerpoint/2010/main" val="6036338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0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sp>
        <p:nvSpPr>
          <p:cNvPr id="3" name="Content Placeholder 2">
            <a:extLst>
              <a:ext uri="{FF2B5EF4-FFF2-40B4-BE49-F238E27FC236}">
                <a16:creationId xmlns:a16="http://schemas.microsoft.com/office/drawing/2014/main" id="{F230F167-7317-41CC-A273-11E369567FD8}"/>
              </a:ext>
            </a:extLst>
          </p:cNvPr>
          <p:cNvSpPr>
            <a:spLocks noGrp="1"/>
          </p:cNvSpPr>
          <p:nvPr>
            <p:ph sz="half" idx="2"/>
          </p:nvPr>
        </p:nvSpPr>
        <p:spPr>
          <a:xfrm>
            <a:off x="479033" y="1382232"/>
            <a:ext cx="8185934" cy="2813433"/>
          </a:xfrm>
        </p:spPr>
        <p:txBody>
          <a:bodyPr>
            <a:normAutofit/>
          </a:bodyPr>
          <a:lstStyle/>
          <a:p>
            <a:pPr marL="0" indent="0" algn="l">
              <a:buNone/>
            </a:pPr>
            <a:r>
              <a:rPr lang="en-US" sz="3600" b="1" dirty="0"/>
              <a:t>A. Positive</a:t>
            </a:r>
          </a:p>
        </p:txBody>
      </p:sp>
      <p:pic>
        <p:nvPicPr>
          <p:cNvPr id="6" name="Picture 5">
            <a:hlinkClick r:id="rId2"/>
            <a:extLst>
              <a:ext uri="{FF2B5EF4-FFF2-40B4-BE49-F238E27FC236}">
                <a16:creationId xmlns:a16="http://schemas.microsoft.com/office/drawing/2014/main" id="{45E7B7BC-98BE-4030-804A-624C744C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7145"/>
            <a:ext cx="3724718" cy="3006356"/>
          </a:xfrm>
          <a:prstGeom prst="rect">
            <a:avLst/>
          </a:prstGeom>
        </p:spPr>
      </p:pic>
      <p:pic>
        <p:nvPicPr>
          <p:cNvPr id="8" name="Picture 7">
            <a:hlinkClick r:id="rId4"/>
            <a:extLst>
              <a:ext uri="{FF2B5EF4-FFF2-40B4-BE49-F238E27FC236}">
                <a16:creationId xmlns:a16="http://schemas.microsoft.com/office/drawing/2014/main" id="{1EC09BC7-2D3A-48E3-B68B-5942E38872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4718" y="2137144"/>
            <a:ext cx="5439408" cy="3006356"/>
          </a:xfrm>
          <a:prstGeom prst="rect">
            <a:avLst/>
          </a:prstGeom>
        </p:spPr>
      </p:pic>
    </p:spTree>
    <p:extLst>
      <p:ext uri="{BB962C8B-B14F-4D97-AF65-F5344CB8AC3E}">
        <p14:creationId xmlns:p14="http://schemas.microsoft.com/office/powerpoint/2010/main" val="2175250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sp>
        <p:nvSpPr>
          <p:cNvPr id="3" name="Content Placeholder 2">
            <a:extLst>
              <a:ext uri="{FF2B5EF4-FFF2-40B4-BE49-F238E27FC236}">
                <a16:creationId xmlns:a16="http://schemas.microsoft.com/office/drawing/2014/main" id="{5F72447E-FF7F-4CFF-859F-537AC96C7A71}"/>
              </a:ext>
            </a:extLst>
          </p:cNvPr>
          <p:cNvSpPr>
            <a:spLocks noGrp="1"/>
          </p:cNvSpPr>
          <p:nvPr>
            <p:ph sz="half" idx="2"/>
          </p:nvPr>
        </p:nvSpPr>
        <p:spPr>
          <a:xfrm>
            <a:off x="338048" y="1520456"/>
            <a:ext cx="8476343" cy="3413051"/>
          </a:xfrm>
        </p:spPr>
        <p:txBody>
          <a:bodyPr>
            <a:normAutofit/>
          </a:bodyPr>
          <a:lstStyle/>
          <a:p>
            <a:pPr marL="0" indent="0" algn="just">
              <a:buNone/>
            </a:pPr>
            <a:r>
              <a:rPr lang="en-US" b="1" dirty="0"/>
              <a:t>Improved Communication: </a:t>
            </a:r>
          </a:p>
          <a:p>
            <a:pPr algn="just"/>
            <a:r>
              <a:rPr lang="en-US" sz="2000" dirty="0"/>
              <a:t>New methods of communication: emails, social networking websites, FaceTime, etc. </a:t>
            </a:r>
          </a:p>
          <a:p>
            <a:pPr algn="just"/>
            <a:r>
              <a:rPr lang="en-US" sz="2000" dirty="0"/>
              <a:t>Benefits: time-saving, elimination of geographical distance, expansion of personal relationships, widened business connection, etc.</a:t>
            </a:r>
          </a:p>
        </p:txBody>
      </p:sp>
      <p:pic>
        <p:nvPicPr>
          <p:cNvPr id="2" name="Picture 1">
            <a:hlinkClick r:id="rId2"/>
            <a:extLst>
              <a:ext uri="{FF2B5EF4-FFF2-40B4-BE49-F238E27FC236}">
                <a16:creationId xmlns:a16="http://schemas.microsoft.com/office/drawing/2014/main" id="{9770929C-08AE-467A-8531-2C1345829B89}"/>
              </a:ext>
            </a:extLst>
          </p:cNvPr>
          <p:cNvPicPr>
            <a:picLocks noChangeAspect="1"/>
          </p:cNvPicPr>
          <p:nvPr/>
        </p:nvPicPr>
        <p:blipFill>
          <a:blip r:embed="rId3"/>
          <a:stretch>
            <a:fillRect/>
          </a:stretch>
        </p:blipFill>
        <p:spPr>
          <a:xfrm>
            <a:off x="5475772" y="3239755"/>
            <a:ext cx="2658138" cy="1903745"/>
          </a:xfrm>
          <a:prstGeom prst="rect">
            <a:avLst/>
          </a:prstGeom>
        </p:spPr>
      </p:pic>
      <p:pic>
        <p:nvPicPr>
          <p:cNvPr id="5" name="Picture 4">
            <a:hlinkClick r:id="rId4"/>
            <a:extLst>
              <a:ext uri="{FF2B5EF4-FFF2-40B4-BE49-F238E27FC236}">
                <a16:creationId xmlns:a16="http://schemas.microsoft.com/office/drawing/2014/main" id="{8284CD00-E8C1-4895-A137-51FB34B0BCB2}"/>
              </a:ext>
            </a:extLst>
          </p:cNvPr>
          <p:cNvPicPr>
            <a:picLocks noChangeAspect="1"/>
          </p:cNvPicPr>
          <p:nvPr/>
        </p:nvPicPr>
        <p:blipFill>
          <a:blip r:embed="rId5"/>
          <a:stretch>
            <a:fillRect/>
          </a:stretch>
        </p:blipFill>
        <p:spPr>
          <a:xfrm>
            <a:off x="2392327" y="3239755"/>
            <a:ext cx="2658138" cy="1903745"/>
          </a:xfrm>
          <a:prstGeom prst="rect">
            <a:avLst/>
          </a:prstGeom>
        </p:spPr>
      </p:pic>
    </p:spTree>
    <p:extLst>
      <p:ext uri="{BB962C8B-B14F-4D97-AF65-F5344CB8AC3E}">
        <p14:creationId xmlns:p14="http://schemas.microsoft.com/office/powerpoint/2010/main" val="2353508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80">
                                          <p:stCondLst>
                                            <p:cond delay="0"/>
                                          </p:stCondLst>
                                        </p:cTn>
                                        <p:tgtEl>
                                          <p:spTgt spid="3">
                                            <p:txEl>
                                              <p:pRg st="2" end="2"/>
                                            </p:txEl>
                                          </p:spTgt>
                                        </p:tgtEl>
                                      </p:cBhvr>
                                    </p:animEffect>
                                    <p:anim calcmode="lin" valueType="num">
                                      <p:cBhvr>
                                        <p:cTn id="2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3">
                                            <p:txEl>
                                              <p:pRg st="2" end="2"/>
                                            </p:txEl>
                                          </p:spTgt>
                                        </p:tgtEl>
                                      </p:cBhvr>
                                      <p:to x="100000" y="60000"/>
                                    </p:animScale>
                                    <p:animScale>
                                      <p:cBhvr>
                                        <p:cTn id="26" dur="166" decel="50000">
                                          <p:stCondLst>
                                            <p:cond delay="676"/>
                                          </p:stCondLst>
                                        </p:cTn>
                                        <p:tgtEl>
                                          <p:spTgt spid="3">
                                            <p:txEl>
                                              <p:pRg st="2" end="2"/>
                                            </p:txEl>
                                          </p:spTgt>
                                        </p:tgtEl>
                                      </p:cBhvr>
                                      <p:to x="100000" y="100000"/>
                                    </p:animScale>
                                    <p:animScale>
                                      <p:cBhvr>
                                        <p:cTn id="27" dur="26">
                                          <p:stCondLst>
                                            <p:cond delay="1312"/>
                                          </p:stCondLst>
                                        </p:cTn>
                                        <p:tgtEl>
                                          <p:spTgt spid="3">
                                            <p:txEl>
                                              <p:pRg st="2" end="2"/>
                                            </p:txEl>
                                          </p:spTgt>
                                        </p:tgtEl>
                                      </p:cBhvr>
                                      <p:to x="100000" y="80000"/>
                                    </p:animScale>
                                    <p:animScale>
                                      <p:cBhvr>
                                        <p:cTn id="28" dur="166" decel="50000">
                                          <p:stCondLst>
                                            <p:cond delay="1338"/>
                                          </p:stCondLst>
                                        </p:cTn>
                                        <p:tgtEl>
                                          <p:spTgt spid="3">
                                            <p:txEl>
                                              <p:pRg st="2" end="2"/>
                                            </p:txEl>
                                          </p:spTgt>
                                        </p:tgtEl>
                                      </p:cBhvr>
                                      <p:to x="100000" y="100000"/>
                                    </p:animScale>
                                    <p:animScale>
                                      <p:cBhvr>
                                        <p:cTn id="29" dur="26">
                                          <p:stCondLst>
                                            <p:cond delay="1642"/>
                                          </p:stCondLst>
                                        </p:cTn>
                                        <p:tgtEl>
                                          <p:spTgt spid="3">
                                            <p:txEl>
                                              <p:pRg st="2" end="2"/>
                                            </p:txEl>
                                          </p:spTgt>
                                        </p:tgtEl>
                                      </p:cBhvr>
                                      <p:to x="100000" y="90000"/>
                                    </p:animScale>
                                    <p:animScale>
                                      <p:cBhvr>
                                        <p:cTn id="30" dur="166" decel="50000">
                                          <p:stCondLst>
                                            <p:cond delay="1668"/>
                                          </p:stCondLst>
                                        </p:cTn>
                                        <p:tgtEl>
                                          <p:spTgt spid="3">
                                            <p:txEl>
                                              <p:pRg st="2" end="2"/>
                                            </p:txEl>
                                          </p:spTgt>
                                        </p:tgtEl>
                                      </p:cBhvr>
                                      <p:to x="100000" y="100000"/>
                                    </p:animScale>
                                    <p:animScale>
                                      <p:cBhvr>
                                        <p:cTn id="31" dur="26">
                                          <p:stCondLst>
                                            <p:cond delay="1808"/>
                                          </p:stCondLst>
                                        </p:cTn>
                                        <p:tgtEl>
                                          <p:spTgt spid="3">
                                            <p:txEl>
                                              <p:pRg st="2" end="2"/>
                                            </p:txEl>
                                          </p:spTgt>
                                        </p:tgtEl>
                                      </p:cBhvr>
                                      <p:to x="100000" y="95000"/>
                                    </p:animScale>
                                    <p:animScale>
                                      <p:cBhvr>
                                        <p:cTn id="32" dur="166" decel="50000">
                                          <p:stCondLst>
                                            <p:cond delay="1834"/>
                                          </p:stCondLst>
                                        </p:cTn>
                                        <p:tgtEl>
                                          <p:spTgt spid="3">
                                            <p:txEl>
                                              <p:pRg st="2" end="2"/>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circle(in)">
                                      <p:cBhvr>
                                        <p:cTn id="37" dur="2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sp>
        <p:nvSpPr>
          <p:cNvPr id="3" name="Content Placeholder 2">
            <a:extLst>
              <a:ext uri="{FF2B5EF4-FFF2-40B4-BE49-F238E27FC236}">
                <a16:creationId xmlns:a16="http://schemas.microsoft.com/office/drawing/2014/main" id="{5F72447E-FF7F-4CFF-859F-537AC96C7A71}"/>
              </a:ext>
            </a:extLst>
          </p:cNvPr>
          <p:cNvSpPr>
            <a:spLocks noGrp="1"/>
          </p:cNvSpPr>
          <p:nvPr>
            <p:ph sz="half" idx="2"/>
          </p:nvPr>
        </p:nvSpPr>
        <p:spPr>
          <a:xfrm>
            <a:off x="333828" y="1648046"/>
            <a:ext cx="8476343" cy="3413051"/>
          </a:xfrm>
        </p:spPr>
        <p:txBody>
          <a:bodyPr>
            <a:normAutofit lnSpcReduction="10000"/>
          </a:bodyPr>
          <a:lstStyle/>
          <a:p>
            <a:pPr marL="0" indent="0" algn="just">
              <a:lnSpc>
                <a:spcPct val="150000"/>
              </a:lnSpc>
              <a:buNone/>
            </a:pPr>
            <a:r>
              <a:rPr lang="en-US" b="1" dirty="0"/>
              <a:t>Convenience in Education: </a:t>
            </a:r>
          </a:p>
          <a:p>
            <a:pPr algn="just">
              <a:lnSpc>
                <a:spcPct val="150000"/>
              </a:lnSpc>
            </a:pPr>
            <a:r>
              <a:rPr lang="en-US" sz="2000" dirty="0"/>
              <a:t>Mostly free access to huge amounts and different forms of information: books, images, videos, audio, etc. </a:t>
            </a:r>
          </a:p>
          <a:p>
            <a:pPr algn="just">
              <a:lnSpc>
                <a:spcPct val="150000"/>
              </a:lnSpc>
            </a:pPr>
            <a:r>
              <a:rPr lang="en-US" sz="2000" dirty="0"/>
              <a:t>The rise of free online courses enable students to learn from any place at any time in the world.</a:t>
            </a:r>
          </a:p>
          <a:p>
            <a:pPr algn="just">
              <a:lnSpc>
                <a:spcPct val="150000"/>
              </a:lnSpc>
            </a:pPr>
            <a:r>
              <a:rPr lang="en-US" sz="2000" dirty="0"/>
              <a:t>Computer incorporation in class helps students learn more effective with visualization, online discussions, and easier homework submission. </a:t>
            </a:r>
          </a:p>
        </p:txBody>
      </p:sp>
    </p:spTree>
    <p:extLst>
      <p:ext uri="{BB962C8B-B14F-4D97-AF65-F5344CB8AC3E}">
        <p14:creationId xmlns:p14="http://schemas.microsoft.com/office/powerpoint/2010/main" val="1141917920"/>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pic>
        <p:nvPicPr>
          <p:cNvPr id="7" name="Content Placeholder 6">
            <a:hlinkClick r:id="rId2"/>
            <a:extLst>
              <a:ext uri="{FF2B5EF4-FFF2-40B4-BE49-F238E27FC236}">
                <a16:creationId xmlns:a16="http://schemas.microsoft.com/office/drawing/2014/main" id="{71D67B98-F250-48B1-B0B0-11A9AE07ACF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0" y="2678276"/>
            <a:ext cx="4147954" cy="2503645"/>
          </a:xfrm>
        </p:spPr>
      </p:pic>
      <p:pic>
        <p:nvPicPr>
          <p:cNvPr id="10" name="Picture 9">
            <a:hlinkClick r:id="rId4"/>
            <a:extLst>
              <a:ext uri="{FF2B5EF4-FFF2-40B4-BE49-F238E27FC236}">
                <a16:creationId xmlns:a16="http://schemas.microsoft.com/office/drawing/2014/main" id="{053BDA93-8EBA-41DF-84E3-503EEDDFC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363" y="1290525"/>
            <a:ext cx="5123637" cy="2485117"/>
          </a:xfrm>
          <a:prstGeom prst="rect">
            <a:avLst/>
          </a:prstGeom>
        </p:spPr>
      </p:pic>
      <p:pic>
        <p:nvPicPr>
          <p:cNvPr id="12" name="Picture 11">
            <a:hlinkClick r:id="rId6"/>
            <a:extLst>
              <a:ext uri="{FF2B5EF4-FFF2-40B4-BE49-F238E27FC236}">
                <a16:creationId xmlns:a16="http://schemas.microsoft.com/office/drawing/2014/main" id="{EDB9C78C-D0B9-471F-835B-E947B6CB80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7954" y="3044139"/>
            <a:ext cx="4996046" cy="2137782"/>
          </a:xfrm>
          <a:prstGeom prst="rect">
            <a:avLst/>
          </a:prstGeom>
        </p:spPr>
      </p:pic>
      <p:pic>
        <p:nvPicPr>
          <p:cNvPr id="14" name="Picture 13">
            <a:hlinkClick r:id="rId8"/>
            <a:extLst>
              <a:ext uri="{FF2B5EF4-FFF2-40B4-BE49-F238E27FC236}">
                <a16:creationId xmlns:a16="http://schemas.microsoft.com/office/drawing/2014/main" id="{2EF7F4FD-97A4-435C-91A5-9D09225CC5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1290525"/>
            <a:ext cx="4020363" cy="1574848"/>
          </a:xfrm>
          <a:prstGeom prst="rect">
            <a:avLst/>
          </a:prstGeom>
        </p:spPr>
      </p:pic>
    </p:spTree>
    <p:extLst>
      <p:ext uri="{BB962C8B-B14F-4D97-AF65-F5344CB8AC3E}">
        <p14:creationId xmlns:p14="http://schemas.microsoft.com/office/powerpoint/2010/main" val="4217880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048" y="288772"/>
            <a:ext cx="8093365" cy="763525"/>
          </a:xfrm>
        </p:spPr>
        <p:txBody>
          <a:bodyPr>
            <a:normAutofit/>
          </a:bodyPr>
          <a:lstStyle/>
          <a:p>
            <a:r>
              <a:rPr lang="en-US" dirty="0"/>
              <a:t>1. Technology effects</a:t>
            </a:r>
          </a:p>
        </p:txBody>
      </p:sp>
      <p:sp>
        <p:nvSpPr>
          <p:cNvPr id="3" name="Content Placeholder 2">
            <a:extLst>
              <a:ext uri="{FF2B5EF4-FFF2-40B4-BE49-F238E27FC236}">
                <a16:creationId xmlns:a16="http://schemas.microsoft.com/office/drawing/2014/main" id="{5F72447E-FF7F-4CFF-859F-537AC96C7A71}"/>
              </a:ext>
            </a:extLst>
          </p:cNvPr>
          <p:cNvSpPr>
            <a:spLocks noGrp="1"/>
          </p:cNvSpPr>
          <p:nvPr>
            <p:ph sz="half" idx="2"/>
          </p:nvPr>
        </p:nvSpPr>
        <p:spPr>
          <a:xfrm>
            <a:off x="412476" y="1730449"/>
            <a:ext cx="8476343" cy="3413051"/>
          </a:xfrm>
        </p:spPr>
        <p:txBody>
          <a:bodyPr>
            <a:normAutofit/>
          </a:bodyPr>
          <a:lstStyle/>
          <a:p>
            <a:pPr marL="0" indent="0" algn="just">
              <a:lnSpc>
                <a:spcPct val="150000"/>
              </a:lnSpc>
              <a:buNone/>
            </a:pPr>
            <a:r>
              <a:rPr lang="en-US" b="1" dirty="0"/>
              <a:t>Easy Travel: </a:t>
            </a:r>
          </a:p>
          <a:p>
            <a:pPr algn="just">
              <a:lnSpc>
                <a:spcPct val="150000"/>
              </a:lnSpc>
            </a:pPr>
            <a:r>
              <a:rPr lang="en-US" sz="2000" dirty="0"/>
              <a:t>Computer makes it easier to book tickets online and do calculations to optimize our options of traveling.</a:t>
            </a:r>
          </a:p>
          <a:p>
            <a:pPr algn="just">
              <a:lnSpc>
                <a:spcPct val="150000"/>
              </a:lnSpc>
            </a:pPr>
            <a:r>
              <a:rPr lang="en-US" sz="2000" dirty="0"/>
              <a:t>GPS and map application enable us to go virtually anywhere in the world without risks. They also can predict time required, traffic conditions, weather status and give accurate directions by using satellite.</a:t>
            </a:r>
          </a:p>
        </p:txBody>
      </p:sp>
    </p:spTree>
    <p:extLst>
      <p:ext uri="{BB962C8B-B14F-4D97-AF65-F5344CB8AC3E}">
        <p14:creationId xmlns:p14="http://schemas.microsoft.com/office/powerpoint/2010/main" val="24726927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897</Words>
  <Application>Microsoft Office PowerPoint</Application>
  <PresentationFormat>On-screen Show (16:9)</PresentationFormat>
  <Paragraphs>80</Paragraphs>
  <Slides>28</Slides>
  <Notes>12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IMPACTS OF TECHNOLOGY</vt:lpstr>
      <vt:lpstr>         CONTENTS</vt:lpstr>
      <vt:lpstr>1. Technology effects</vt:lpstr>
      <vt:lpstr>1. Technology effects</vt:lpstr>
      <vt:lpstr>1. Technology effects</vt:lpstr>
      <vt:lpstr>1. Technology effects</vt:lpstr>
      <vt:lpstr>1. Technology effects</vt:lpstr>
      <vt:lpstr>1. Technology effects</vt:lpstr>
      <vt:lpstr>1. Technology effects</vt:lpstr>
      <vt:lpstr>1. Technology effects</vt:lpstr>
      <vt:lpstr>1. Technology effects</vt:lpstr>
      <vt:lpstr>1. Technology effects</vt:lpstr>
      <vt:lpstr>1. Technology effects</vt:lpstr>
      <vt:lpstr>1. Technology effects</vt:lpstr>
      <vt:lpstr>1. Technology effects</vt:lpstr>
      <vt:lpstr>1. Technology effects</vt:lpstr>
      <vt:lpstr>1. Technology effects</vt:lpstr>
      <vt:lpstr>1. Technology effects</vt:lpstr>
      <vt:lpstr>1. Technology effects</vt:lpstr>
      <vt:lpstr>2. Other impacts</vt:lpstr>
      <vt:lpstr>2. Other impacts</vt:lpstr>
      <vt:lpstr>2. Other impacts</vt:lpstr>
      <vt:lpstr>2. Other impacts</vt:lpstr>
      <vt:lpstr>2. Other impacts</vt:lpstr>
      <vt:lpstr>2. Other impacts</vt:lpstr>
      <vt:lpstr>2. Other impacts</vt:lpstr>
      <vt:lpstr>2. Other impacts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2019-10-16T01:49:41Z</dcterms:modified>
</cp:coreProperties>
</file>